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73" r:id="rId3"/>
    <p:sldId id="258" r:id="rId4"/>
    <p:sldId id="275" r:id="rId5"/>
    <p:sldId id="274" r:id="rId6"/>
    <p:sldId id="276" r:id="rId7"/>
    <p:sldId id="277" r:id="rId8"/>
    <p:sldId id="265" r:id="rId9"/>
    <p:sldId id="266" r:id="rId10"/>
    <p:sldId id="267" r:id="rId11"/>
    <p:sldId id="268" r:id="rId12"/>
    <p:sldId id="269" r:id="rId13"/>
    <p:sldId id="270" r:id="rId14"/>
    <p:sldId id="259" r:id="rId15"/>
    <p:sldId id="272" r:id="rId16"/>
    <p:sldId id="262" r:id="rId17"/>
    <p:sldId id="261"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9" autoAdjust="0"/>
  </p:normalViewPr>
  <p:slideViewPr>
    <p:cSldViewPr snapToGrid="0">
      <p:cViewPr>
        <p:scale>
          <a:sx n="85" d="100"/>
          <a:sy n="85" d="100"/>
        </p:scale>
        <p:origin x="96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54B508-E33E-43EC-AAB8-9B15A69A6679}" type="doc">
      <dgm:prSet loTypeId="urn:microsoft.com/office/officeart/2005/8/layout/process5" loCatId="process" qsTypeId="urn:microsoft.com/office/officeart/2005/8/quickstyle/simple4" qsCatId="simple" csTypeId="urn:microsoft.com/office/officeart/2005/8/colors/accent0_1" csCatId="mainScheme" phldr="1"/>
      <dgm:spPr/>
      <dgm:t>
        <a:bodyPr/>
        <a:lstStyle/>
        <a:p>
          <a:endParaRPr lang="es-CO"/>
        </a:p>
      </dgm:t>
    </dgm:pt>
    <dgm:pt modelId="{10EC09A7-D739-40B8-857A-E30606D308DF}">
      <dgm:prSet phldrT="[Texto]">
        <dgm:style>
          <a:lnRef idx="0">
            <a:schemeClr val="accent5"/>
          </a:lnRef>
          <a:fillRef idx="3">
            <a:schemeClr val="accent5"/>
          </a:fillRef>
          <a:effectRef idx="3">
            <a:schemeClr val="accent5"/>
          </a:effectRef>
          <a:fontRef idx="minor">
            <a:schemeClr val="lt1"/>
          </a:fontRef>
        </dgm:style>
      </dgm:prSet>
      <dgm:spPr/>
      <dgm:t>
        <a:bodyPr/>
        <a:lstStyle/>
        <a:p>
          <a:r>
            <a:rPr lang="es-CO" dirty="0"/>
            <a:t>1. Especificaciones de los requisitos de los Datos.</a:t>
          </a:r>
        </a:p>
      </dgm:t>
    </dgm:pt>
    <dgm:pt modelId="{9F513A6B-6AD3-48A1-87B2-E65FE61CE419}" type="parTrans" cxnId="{26A27544-04B4-48E7-AA82-81C123441915}">
      <dgm:prSet/>
      <dgm:spPr/>
      <dgm:t>
        <a:bodyPr/>
        <a:lstStyle/>
        <a:p>
          <a:endParaRPr lang="es-CO"/>
        </a:p>
      </dgm:t>
    </dgm:pt>
    <dgm:pt modelId="{D0A65F45-7767-4D12-9F57-D1301029E6B7}" type="sibTrans" cxnId="{26A27544-04B4-48E7-AA82-81C123441915}">
      <dgm:prSet/>
      <dgm:spPr/>
      <dgm:t>
        <a:bodyPr/>
        <a:lstStyle/>
        <a:p>
          <a:endParaRPr lang="es-CO"/>
        </a:p>
      </dgm:t>
    </dgm:pt>
    <dgm:pt modelId="{7704B31E-A1A9-440B-85D4-252C60AD8170}">
      <dgm:prSet phldrT="[Texto]">
        <dgm:style>
          <a:lnRef idx="0">
            <a:schemeClr val="accent5"/>
          </a:lnRef>
          <a:fillRef idx="3">
            <a:schemeClr val="accent5"/>
          </a:fillRef>
          <a:effectRef idx="3">
            <a:schemeClr val="accent5"/>
          </a:effectRef>
          <a:fontRef idx="minor">
            <a:schemeClr val="lt1"/>
          </a:fontRef>
        </dgm:style>
      </dgm:prSet>
      <dgm:spPr/>
      <dgm:t>
        <a:bodyPr/>
        <a:lstStyle/>
        <a:p>
          <a:r>
            <a:rPr lang="es-CO" dirty="0"/>
            <a:t>2. Recopilación de los Datos.</a:t>
          </a:r>
        </a:p>
      </dgm:t>
    </dgm:pt>
    <dgm:pt modelId="{4D67ADDE-0536-422E-971B-B7D5C57B0367}" type="parTrans" cxnId="{E5631236-7217-4634-A987-221B4C32B35D}">
      <dgm:prSet/>
      <dgm:spPr/>
      <dgm:t>
        <a:bodyPr/>
        <a:lstStyle/>
        <a:p>
          <a:endParaRPr lang="es-CO"/>
        </a:p>
      </dgm:t>
    </dgm:pt>
    <dgm:pt modelId="{A880C95B-DBFA-44F2-AEA5-A78D7566DAC6}" type="sibTrans" cxnId="{E5631236-7217-4634-A987-221B4C32B35D}">
      <dgm:prSet/>
      <dgm:spPr/>
      <dgm:t>
        <a:bodyPr/>
        <a:lstStyle/>
        <a:p>
          <a:endParaRPr lang="es-CO"/>
        </a:p>
      </dgm:t>
    </dgm:pt>
    <dgm:pt modelId="{50BD4B48-F9A1-446F-952A-17E237E54E80}">
      <dgm:prSet phldrT="[Texto]">
        <dgm:style>
          <a:lnRef idx="0">
            <a:schemeClr val="accent4"/>
          </a:lnRef>
          <a:fillRef idx="3">
            <a:schemeClr val="accent4"/>
          </a:fillRef>
          <a:effectRef idx="3">
            <a:schemeClr val="accent4"/>
          </a:effectRef>
          <a:fontRef idx="minor">
            <a:schemeClr val="lt1"/>
          </a:fontRef>
        </dgm:style>
      </dgm:prSet>
      <dgm:spPr/>
      <dgm:t>
        <a:bodyPr/>
        <a:lstStyle/>
        <a:p>
          <a:r>
            <a:rPr lang="es-CO" dirty="0"/>
            <a:t>5. Análisis de los Datos.</a:t>
          </a:r>
        </a:p>
      </dgm:t>
    </dgm:pt>
    <dgm:pt modelId="{49E9725B-71E4-4740-B211-BAE11DFD3F12}" type="parTrans" cxnId="{80AC1F23-F4DA-441F-94D8-8EA85CEDED9A}">
      <dgm:prSet/>
      <dgm:spPr/>
      <dgm:t>
        <a:bodyPr/>
        <a:lstStyle/>
        <a:p>
          <a:endParaRPr lang="es-CO"/>
        </a:p>
      </dgm:t>
    </dgm:pt>
    <dgm:pt modelId="{E8EB65D4-A167-4A2C-AC21-36817E48EC4C}" type="sibTrans" cxnId="{80AC1F23-F4DA-441F-94D8-8EA85CEDED9A}">
      <dgm:prSet/>
      <dgm:spPr/>
      <dgm:t>
        <a:bodyPr/>
        <a:lstStyle/>
        <a:p>
          <a:endParaRPr lang="es-CO"/>
        </a:p>
      </dgm:t>
    </dgm:pt>
    <dgm:pt modelId="{DEE94A55-8173-461A-9F5D-C556A3A6B894}">
      <dgm:prSet phldrT="[Texto]">
        <dgm:style>
          <a:lnRef idx="0">
            <a:schemeClr val="accent5"/>
          </a:lnRef>
          <a:fillRef idx="3">
            <a:schemeClr val="accent5"/>
          </a:fillRef>
          <a:effectRef idx="3">
            <a:schemeClr val="accent5"/>
          </a:effectRef>
          <a:fontRef idx="minor">
            <a:schemeClr val="lt1"/>
          </a:fontRef>
        </dgm:style>
      </dgm:prSet>
      <dgm:spPr/>
      <dgm:t>
        <a:bodyPr/>
        <a:lstStyle/>
        <a:p>
          <a:r>
            <a:rPr lang="es-CO" dirty="0"/>
            <a:t>3. Procesamiento de los Datos.</a:t>
          </a:r>
        </a:p>
      </dgm:t>
    </dgm:pt>
    <dgm:pt modelId="{F6414D98-AE89-482C-8353-92E7F6FE0214}" type="parTrans" cxnId="{B334A3AA-FC8A-43A9-BFD1-1B23CDC0C1FC}">
      <dgm:prSet/>
      <dgm:spPr/>
      <dgm:t>
        <a:bodyPr/>
        <a:lstStyle/>
        <a:p>
          <a:endParaRPr lang="es-CO"/>
        </a:p>
      </dgm:t>
    </dgm:pt>
    <dgm:pt modelId="{F8B54A3C-438C-482C-8136-65A48A6480AE}" type="sibTrans" cxnId="{B334A3AA-FC8A-43A9-BFD1-1B23CDC0C1FC}">
      <dgm:prSet/>
      <dgm:spPr/>
      <dgm:t>
        <a:bodyPr/>
        <a:lstStyle/>
        <a:p>
          <a:endParaRPr lang="es-CO"/>
        </a:p>
      </dgm:t>
    </dgm:pt>
    <dgm:pt modelId="{69007E7E-AE06-469E-B807-1409D34F122B}">
      <dgm:prSet phldrT="[Texto]">
        <dgm:style>
          <a:lnRef idx="0">
            <a:schemeClr val="accent5"/>
          </a:lnRef>
          <a:fillRef idx="3">
            <a:schemeClr val="accent5"/>
          </a:fillRef>
          <a:effectRef idx="3">
            <a:schemeClr val="accent5"/>
          </a:effectRef>
          <a:fontRef idx="minor">
            <a:schemeClr val="lt1"/>
          </a:fontRef>
        </dgm:style>
      </dgm:prSet>
      <dgm:spPr/>
      <dgm:t>
        <a:bodyPr/>
        <a:lstStyle/>
        <a:p>
          <a:r>
            <a:rPr lang="es-CO" dirty="0"/>
            <a:t>4. Limpieza de los Datos.</a:t>
          </a:r>
        </a:p>
      </dgm:t>
    </dgm:pt>
    <dgm:pt modelId="{3189265C-B40B-4A81-A8A3-100A2D426744}" type="parTrans" cxnId="{8F8CAABD-40A7-427A-A6D0-9A1E95BB3413}">
      <dgm:prSet/>
      <dgm:spPr/>
      <dgm:t>
        <a:bodyPr/>
        <a:lstStyle/>
        <a:p>
          <a:endParaRPr lang="es-CO"/>
        </a:p>
      </dgm:t>
    </dgm:pt>
    <dgm:pt modelId="{83FC1F20-2717-482A-AAE7-6B1CD40C2EBD}" type="sibTrans" cxnId="{8F8CAABD-40A7-427A-A6D0-9A1E95BB3413}">
      <dgm:prSet/>
      <dgm:spPr/>
      <dgm:t>
        <a:bodyPr/>
        <a:lstStyle/>
        <a:p>
          <a:endParaRPr lang="es-CO"/>
        </a:p>
      </dgm:t>
    </dgm:pt>
    <dgm:pt modelId="{50DCC9CF-C5BC-4A3E-9CF9-4B8FBE90A741}">
      <dgm:prSet phldrT="[Texto]">
        <dgm:style>
          <a:lnRef idx="0">
            <a:schemeClr val="accent4"/>
          </a:lnRef>
          <a:fillRef idx="3">
            <a:schemeClr val="accent4"/>
          </a:fillRef>
          <a:effectRef idx="3">
            <a:schemeClr val="accent4"/>
          </a:effectRef>
          <a:fontRef idx="minor">
            <a:schemeClr val="lt1"/>
          </a:fontRef>
        </dgm:style>
      </dgm:prSet>
      <dgm:spPr/>
      <dgm:t>
        <a:bodyPr/>
        <a:lstStyle/>
        <a:p>
          <a:r>
            <a:rPr lang="es-CO" dirty="0"/>
            <a:t>6. Visualización.</a:t>
          </a:r>
        </a:p>
      </dgm:t>
    </dgm:pt>
    <dgm:pt modelId="{5C6AE308-9C99-4A23-899E-0CDCF0067F5E}" type="parTrans" cxnId="{96322B75-1189-4815-B25B-989E779DCD67}">
      <dgm:prSet/>
      <dgm:spPr/>
      <dgm:t>
        <a:bodyPr/>
        <a:lstStyle/>
        <a:p>
          <a:endParaRPr lang="es-CO"/>
        </a:p>
      </dgm:t>
    </dgm:pt>
    <dgm:pt modelId="{23F4689C-7589-4F5C-860D-41D22B92F40D}" type="sibTrans" cxnId="{96322B75-1189-4815-B25B-989E779DCD67}">
      <dgm:prSet/>
      <dgm:spPr/>
      <dgm:t>
        <a:bodyPr/>
        <a:lstStyle/>
        <a:p>
          <a:endParaRPr lang="es-CO"/>
        </a:p>
      </dgm:t>
    </dgm:pt>
    <dgm:pt modelId="{CBC58B8A-2C0D-4571-9621-CAE7D9FE4F19}" type="pres">
      <dgm:prSet presAssocID="{DE54B508-E33E-43EC-AAB8-9B15A69A6679}" presName="diagram" presStyleCnt="0">
        <dgm:presLayoutVars>
          <dgm:dir/>
          <dgm:resizeHandles val="exact"/>
        </dgm:presLayoutVars>
      </dgm:prSet>
      <dgm:spPr/>
    </dgm:pt>
    <dgm:pt modelId="{6196CC38-BE85-4440-91F4-A0608936D3E5}" type="pres">
      <dgm:prSet presAssocID="{10EC09A7-D739-40B8-857A-E30606D308DF}" presName="node" presStyleLbl="node1" presStyleIdx="0" presStyleCnt="6">
        <dgm:presLayoutVars>
          <dgm:bulletEnabled val="1"/>
        </dgm:presLayoutVars>
      </dgm:prSet>
      <dgm:spPr/>
    </dgm:pt>
    <dgm:pt modelId="{C3620724-9BAF-4828-B3BF-8731D709FA24}" type="pres">
      <dgm:prSet presAssocID="{D0A65F45-7767-4D12-9F57-D1301029E6B7}" presName="sibTrans" presStyleLbl="sibTrans2D1" presStyleIdx="0" presStyleCnt="5"/>
      <dgm:spPr/>
    </dgm:pt>
    <dgm:pt modelId="{52C93C42-0B43-4B23-A131-79E559542664}" type="pres">
      <dgm:prSet presAssocID="{D0A65F45-7767-4D12-9F57-D1301029E6B7}" presName="connectorText" presStyleLbl="sibTrans2D1" presStyleIdx="0" presStyleCnt="5"/>
      <dgm:spPr/>
    </dgm:pt>
    <dgm:pt modelId="{53558E7A-EB46-4528-A344-876203FC9F2D}" type="pres">
      <dgm:prSet presAssocID="{7704B31E-A1A9-440B-85D4-252C60AD8170}" presName="node" presStyleLbl="node1" presStyleIdx="1" presStyleCnt="6">
        <dgm:presLayoutVars>
          <dgm:bulletEnabled val="1"/>
        </dgm:presLayoutVars>
      </dgm:prSet>
      <dgm:spPr/>
    </dgm:pt>
    <dgm:pt modelId="{D348EF1F-B1DB-491D-AC5A-30CC95E31EA0}" type="pres">
      <dgm:prSet presAssocID="{A880C95B-DBFA-44F2-AEA5-A78D7566DAC6}" presName="sibTrans" presStyleLbl="sibTrans2D1" presStyleIdx="1" presStyleCnt="5"/>
      <dgm:spPr/>
    </dgm:pt>
    <dgm:pt modelId="{2D634F89-044F-4C01-8D86-B76A8102D7C1}" type="pres">
      <dgm:prSet presAssocID="{A880C95B-DBFA-44F2-AEA5-A78D7566DAC6}" presName="connectorText" presStyleLbl="sibTrans2D1" presStyleIdx="1" presStyleCnt="5"/>
      <dgm:spPr/>
    </dgm:pt>
    <dgm:pt modelId="{257146F3-1254-4E07-9708-BBA320B7EC51}" type="pres">
      <dgm:prSet presAssocID="{DEE94A55-8173-461A-9F5D-C556A3A6B894}" presName="node" presStyleLbl="node1" presStyleIdx="2" presStyleCnt="6">
        <dgm:presLayoutVars>
          <dgm:bulletEnabled val="1"/>
        </dgm:presLayoutVars>
      </dgm:prSet>
      <dgm:spPr/>
    </dgm:pt>
    <dgm:pt modelId="{A7D7D625-230E-41A8-A791-1C42E278D4DE}" type="pres">
      <dgm:prSet presAssocID="{F8B54A3C-438C-482C-8136-65A48A6480AE}" presName="sibTrans" presStyleLbl="sibTrans2D1" presStyleIdx="2" presStyleCnt="5"/>
      <dgm:spPr/>
    </dgm:pt>
    <dgm:pt modelId="{3582EF1C-EBAA-4ECF-B8F1-369C3C750637}" type="pres">
      <dgm:prSet presAssocID="{F8B54A3C-438C-482C-8136-65A48A6480AE}" presName="connectorText" presStyleLbl="sibTrans2D1" presStyleIdx="2" presStyleCnt="5"/>
      <dgm:spPr/>
    </dgm:pt>
    <dgm:pt modelId="{2E58CEEA-F382-4336-88A5-FD7A17E481A4}" type="pres">
      <dgm:prSet presAssocID="{69007E7E-AE06-469E-B807-1409D34F122B}" presName="node" presStyleLbl="node1" presStyleIdx="3" presStyleCnt="6">
        <dgm:presLayoutVars>
          <dgm:bulletEnabled val="1"/>
        </dgm:presLayoutVars>
      </dgm:prSet>
      <dgm:spPr/>
    </dgm:pt>
    <dgm:pt modelId="{82AD4991-218B-4A5A-B6F2-24E2E8EDC31B}" type="pres">
      <dgm:prSet presAssocID="{83FC1F20-2717-482A-AAE7-6B1CD40C2EBD}" presName="sibTrans" presStyleLbl="sibTrans2D1" presStyleIdx="3" presStyleCnt="5"/>
      <dgm:spPr/>
    </dgm:pt>
    <dgm:pt modelId="{C18F1DBA-F076-4EA9-8342-45006F194067}" type="pres">
      <dgm:prSet presAssocID="{83FC1F20-2717-482A-AAE7-6B1CD40C2EBD}" presName="connectorText" presStyleLbl="sibTrans2D1" presStyleIdx="3" presStyleCnt="5"/>
      <dgm:spPr/>
    </dgm:pt>
    <dgm:pt modelId="{07F1BD4B-F36B-48E2-911A-C4F991F75C4A}" type="pres">
      <dgm:prSet presAssocID="{50BD4B48-F9A1-446F-952A-17E237E54E80}" presName="node" presStyleLbl="node1" presStyleIdx="4" presStyleCnt="6">
        <dgm:presLayoutVars>
          <dgm:bulletEnabled val="1"/>
        </dgm:presLayoutVars>
      </dgm:prSet>
      <dgm:spPr/>
    </dgm:pt>
    <dgm:pt modelId="{595109CA-E072-40AA-9264-276542910957}" type="pres">
      <dgm:prSet presAssocID="{E8EB65D4-A167-4A2C-AC21-36817E48EC4C}" presName="sibTrans" presStyleLbl="sibTrans2D1" presStyleIdx="4" presStyleCnt="5"/>
      <dgm:spPr/>
    </dgm:pt>
    <dgm:pt modelId="{B21DFE2F-40B7-425C-822C-7A906A433EC8}" type="pres">
      <dgm:prSet presAssocID="{E8EB65D4-A167-4A2C-AC21-36817E48EC4C}" presName="connectorText" presStyleLbl="sibTrans2D1" presStyleIdx="4" presStyleCnt="5"/>
      <dgm:spPr/>
    </dgm:pt>
    <dgm:pt modelId="{5A45DFC1-6ED2-4559-B051-2A5DC18C1820}" type="pres">
      <dgm:prSet presAssocID="{50DCC9CF-C5BC-4A3E-9CF9-4B8FBE90A741}" presName="node" presStyleLbl="node1" presStyleIdx="5" presStyleCnt="6">
        <dgm:presLayoutVars>
          <dgm:bulletEnabled val="1"/>
        </dgm:presLayoutVars>
      </dgm:prSet>
      <dgm:spPr/>
    </dgm:pt>
  </dgm:ptLst>
  <dgm:cxnLst>
    <dgm:cxn modelId="{2ACAE30A-3EBA-44D0-8B4A-ED51586FCC9F}" type="presOf" srcId="{D0A65F45-7767-4D12-9F57-D1301029E6B7}" destId="{52C93C42-0B43-4B23-A131-79E559542664}" srcOrd="1" destOrd="0" presId="urn:microsoft.com/office/officeart/2005/8/layout/process5"/>
    <dgm:cxn modelId="{AD3BCB19-E94E-4A2F-91E1-5B4547304718}" type="presOf" srcId="{10EC09A7-D739-40B8-857A-E30606D308DF}" destId="{6196CC38-BE85-4440-91F4-A0608936D3E5}" srcOrd="0" destOrd="0" presId="urn:microsoft.com/office/officeart/2005/8/layout/process5"/>
    <dgm:cxn modelId="{301F0D1F-7D1C-4EDE-8F1F-1C1B1CEE796F}" type="presOf" srcId="{F8B54A3C-438C-482C-8136-65A48A6480AE}" destId="{A7D7D625-230E-41A8-A791-1C42E278D4DE}" srcOrd="0" destOrd="0" presId="urn:microsoft.com/office/officeart/2005/8/layout/process5"/>
    <dgm:cxn modelId="{39B33722-0C21-4103-A635-5D258E4BB9A4}" type="presOf" srcId="{50BD4B48-F9A1-446F-952A-17E237E54E80}" destId="{07F1BD4B-F36B-48E2-911A-C4F991F75C4A}" srcOrd="0" destOrd="0" presId="urn:microsoft.com/office/officeart/2005/8/layout/process5"/>
    <dgm:cxn modelId="{80AC1F23-F4DA-441F-94D8-8EA85CEDED9A}" srcId="{DE54B508-E33E-43EC-AAB8-9B15A69A6679}" destId="{50BD4B48-F9A1-446F-952A-17E237E54E80}" srcOrd="4" destOrd="0" parTransId="{49E9725B-71E4-4740-B211-BAE11DFD3F12}" sibTransId="{E8EB65D4-A167-4A2C-AC21-36817E48EC4C}"/>
    <dgm:cxn modelId="{A2188A26-CCCC-42E2-A11C-37DB21FDE9A7}" type="presOf" srcId="{A880C95B-DBFA-44F2-AEA5-A78D7566DAC6}" destId="{D348EF1F-B1DB-491D-AC5A-30CC95E31EA0}" srcOrd="0" destOrd="0" presId="urn:microsoft.com/office/officeart/2005/8/layout/process5"/>
    <dgm:cxn modelId="{E5631236-7217-4634-A987-221B4C32B35D}" srcId="{DE54B508-E33E-43EC-AAB8-9B15A69A6679}" destId="{7704B31E-A1A9-440B-85D4-252C60AD8170}" srcOrd="1" destOrd="0" parTransId="{4D67ADDE-0536-422E-971B-B7D5C57B0367}" sibTransId="{A880C95B-DBFA-44F2-AEA5-A78D7566DAC6}"/>
    <dgm:cxn modelId="{26A27544-04B4-48E7-AA82-81C123441915}" srcId="{DE54B508-E33E-43EC-AAB8-9B15A69A6679}" destId="{10EC09A7-D739-40B8-857A-E30606D308DF}" srcOrd="0" destOrd="0" parTransId="{9F513A6B-6AD3-48A1-87B2-E65FE61CE419}" sibTransId="{D0A65F45-7767-4D12-9F57-D1301029E6B7}"/>
    <dgm:cxn modelId="{32B3D171-3690-4C6E-9008-9318DDCBCBF0}" type="presOf" srcId="{83FC1F20-2717-482A-AAE7-6B1CD40C2EBD}" destId="{82AD4991-218B-4A5A-B6F2-24E2E8EDC31B}" srcOrd="0" destOrd="0" presId="urn:microsoft.com/office/officeart/2005/8/layout/process5"/>
    <dgm:cxn modelId="{1F5D7074-BA2C-4342-B3E2-7011B4A6148F}" type="presOf" srcId="{E8EB65D4-A167-4A2C-AC21-36817E48EC4C}" destId="{595109CA-E072-40AA-9264-276542910957}" srcOrd="0" destOrd="0" presId="urn:microsoft.com/office/officeart/2005/8/layout/process5"/>
    <dgm:cxn modelId="{96322B75-1189-4815-B25B-989E779DCD67}" srcId="{DE54B508-E33E-43EC-AAB8-9B15A69A6679}" destId="{50DCC9CF-C5BC-4A3E-9CF9-4B8FBE90A741}" srcOrd="5" destOrd="0" parTransId="{5C6AE308-9C99-4A23-899E-0CDCF0067F5E}" sibTransId="{23F4689C-7589-4F5C-860D-41D22B92F40D}"/>
    <dgm:cxn modelId="{689DAA55-4C75-4893-A77E-04FAFEA651BA}" type="presOf" srcId="{83FC1F20-2717-482A-AAE7-6B1CD40C2EBD}" destId="{C18F1DBA-F076-4EA9-8342-45006F194067}" srcOrd="1" destOrd="0" presId="urn:microsoft.com/office/officeart/2005/8/layout/process5"/>
    <dgm:cxn modelId="{E254808E-6203-450C-9707-11D3DA40D416}" type="presOf" srcId="{D0A65F45-7767-4D12-9F57-D1301029E6B7}" destId="{C3620724-9BAF-4828-B3BF-8731D709FA24}" srcOrd="0" destOrd="0" presId="urn:microsoft.com/office/officeart/2005/8/layout/process5"/>
    <dgm:cxn modelId="{0CEAADA9-C7FF-4AA6-94B6-E1B809B72A6E}" type="presOf" srcId="{DE54B508-E33E-43EC-AAB8-9B15A69A6679}" destId="{CBC58B8A-2C0D-4571-9621-CAE7D9FE4F19}" srcOrd="0" destOrd="0" presId="urn:microsoft.com/office/officeart/2005/8/layout/process5"/>
    <dgm:cxn modelId="{B334A3AA-FC8A-43A9-BFD1-1B23CDC0C1FC}" srcId="{DE54B508-E33E-43EC-AAB8-9B15A69A6679}" destId="{DEE94A55-8173-461A-9F5D-C556A3A6B894}" srcOrd="2" destOrd="0" parTransId="{F6414D98-AE89-482C-8353-92E7F6FE0214}" sibTransId="{F8B54A3C-438C-482C-8136-65A48A6480AE}"/>
    <dgm:cxn modelId="{DB40DFAD-3AC6-4789-953D-EC956DDD56C8}" type="presOf" srcId="{7704B31E-A1A9-440B-85D4-252C60AD8170}" destId="{53558E7A-EB46-4528-A344-876203FC9F2D}" srcOrd="0" destOrd="0" presId="urn:microsoft.com/office/officeart/2005/8/layout/process5"/>
    <dgm:cxn modelId="{3D5771B0-3ADC-4AD6-81CF-4F04E9660DCD}" type="presOf" srcId="{F8B54A3C-438C-482C-8136-65A48A6480AE}" destId="{3582EF1C-EBAA-4ECF-B8F1-369C3C750637}" srcOrd="1" destOrd="0" presId="urn:microsoft.com/office/officeart/2005/8/layout/process5"/>
    <dgm:cxn modelId="{8F8CAABD-40A7-427A-A6D0-9A1E95BB3413}" srcId="{DE54B508-E33E-43EC-AAB8-9B15A69A6679}" destId="{69007E7E-AE06-469E-B807-1409D34F122B}" srcOrd="3" destOrd="0" parTransId="{3189265C-B40B-4A81-A8A3-100A2D426744}" sibTransId="{83FC1F20-2717-482A-AAE7-6B1CD40C2EBD}"/>
    <dgm:cxn modelId="{4AF88BE2-6C2C-4214-9578-E6057F167161}" type="presOf" srcId="{A880C95B-DBFA-44F2-AEA5-A78D7566DAC6}" destId="{2D634F89-044F-4C01-8D86-B76A8102D7C1}" srcOrd="1" destOrd="0" presId="urn:microsoft.com/office/officeart/2005/8/layout/process5"/>
    <dgm:cxn modelId="{B8D5DBEF-DBF7-4695-96ED-EE183D28CE10}" type="presOf" srcId="{DEE94A55-8173-461A-9F5D-C556A3A6B894}" destId="{257146F3-1254-4E07-9708-BBA320B7EC51}" srcOrd="0" destOrd="0" presId="urn:microsoft.com/office/officeart/2005/8/layout/process5"/>
    <dgm:cxn modelId="{D54D76F1-7F1A-4B14-B4DB-6828AC34E28E}" type="presOf" srcId="{E8EB65D4-A167-4A2C-AC21-36817E48EC4C}" destId="{B21DFE2F-40B7-425C-822C-7A906A433EC8}" srcOrd="1" destOrd="0" presId="urn:microsoft.com/office/officeart/2005/8/layout/process5"/>
    <dgm:cxn modelId="{26B6FAF4-1A65-49B4-9190-45229B9B55F0}" type="presOf" srcId="{50DCC9CF-C5BC-4A3E-9CF9-4B8FBE90A741}" destId="{5A45DFC1-6ED2-4559-B051-2A5DC18C1820}" srcOrd="0" destOrd="0" presId="urn:microsoft.com/office/officeart/2005/8/layout/process5"/>
    <dgm:cxn modelId="{B22F40FC-8A47-4789-89FB-7EAAD68AB432}" type="presOf" srcId="{69007E7E-AE06-469E-B807-1409D34F122B}" destId="{2E58CEEA-F382-4336-88A5-FD7A17E481A4}" srcOrd="0" destOrd="0" presId="urn:microsoft.com/office/officeart/2005/8/layout/process5"/>
    <dgm:cxn modelId="{84B1F3F1-F562-4DE6-A797-545047DCDF9E}" type="presParOf" srcId="{CBC58B8A-2C0D-4571-9621-CAE7D9FE4F19}" destId="{6196CC38-BE85-4440-91F4-A0608936D3E5}" srcOrd="0" destOrd="0" presId="urn:microsoft.com/office/officeart/2005/8/layout/process5"/>
    <dgm:cxn modelId="{555A54C1-59C3-4247-A6A0-D77B7401F1BB}" type="presParOf" srcId="{CBC58B8A-2C0D-4571-9621-CAE7D9FE4F19}" destId="{C3620724-9BAF-4828-B3BF-8731D709FA24}" srcOrd="1" destOrd="0" presId="urn:microsoft.com/office/officeart/2005/8/layout/process5"/>
    <dgm:cxn modelId="{FC012790-D495-4484-B787-F692470E2FDB}" type="presParOf" srcId="{C3620724-9BAF-4828-B3BF-8731D709FA24}" destId="{52C93C42-0B43-4B23-A131-79E559542664}" srcOrd="0" destOrd="0" presId="urn:microsoft.com/office/officeart/2005/8/layout/process5"/>
    <dgm:cxn modelId="{A4E5425B-0366-4DF9-BA92-E8737EB2E0A3}" type="presParOf" srcId="{CBC58B8A-2C0D-4571-9621-CAE7D9FE4F19}" destId="{53558E7A-EB46-4528-A344-876203FC9F2D}" srcOrd="2" destOrd="0" presId="urn:microsoft.com/office/officeart/2005/8/layout/process5"/>
    <dgm:cxn modelId="{47E2BB00-D1FC-4462-BC98-3C0B51F41AF5}" type="presParOf" srcId="{CBC58B8A-2C0D-4571-9621-CAE7D9FE4F19}" destId="{D348EF1F-B1DB-491D-AC5A-30CC95E31EA0}" srcOrd="3" destOrd="0" presId="urn:microsoft.com/office/officeart/2005/8/layout/process5"/>
    <dgm:cxn modelId="{337CDE31-3DB0-45AE-BEDD-E56E92C4185F}" type="presParOf" srcId="{D348EF1F-B1DB-491D-AC5A-30CC95E31EA0}" destId="{2D634F89-044F-4C01-8D86-B76A8102D7C1}" srcOrd="0" destOrd="0" presId="urn:microsoft.com/office/officeart/2005/8/layout/process5"/>
    <dgm:cxn modelId="{C11E3BA9-F51B-4C64-9D07-C41A2821A59B}" type="presParOf" srcId="{CBC58B8A-2C0D-4571-9621-CAE7D9FE4F19}" destId="{257146F3-1254-4E07-9708-BBA320B7EC51}" srcOrd="4" destOrd="0" presId="urn:microsoft.com/office/officeart/2005/8/layout/process5"/>
    <dgm:cxn modelId="{F37BC497-0D26-4788-BA14-0B08E30E5FDA}" type="presParOf" srcId="{CBC58B8A-2C0D-4571-9621-CAE7D9FE4F19}" destId="{A7D7D625-230E-41A8-A791-1C42E278D4DE}" srcOrd="5" destOrd="0" presId="urn:microsoft.com/office/officeart/2005/8/layout/process5"/>
    <dgm:cxn modelId="{E35C9299-8A40-494B-BBC6-04F944056047}" type="presParOf" srcId="{A7D7D625-230E-41A8-A791-1C42E278D4DE}" destId="{3582EF1C-EBAA-4ECF-B8F1-369C3C750637}" srcOrd="0" destOrd="0" presId="urn:microsoft.com/office/officeart/2005/8/layout/process5"/>
    <dgm:cxn modelId="{2486F1FC-702C-4152-875E-8FD07B500895}" type="presParOf" srcId="{CBC58B8A-2C0D-4571-9621-CAE7D9FE4F19}" destId="{2E58CEEA-F382-4336-88A5-FD7A17E481A4}" srcOrd="6" destOrd="0" presId="urn:microsoft.com/office/officeart/2005/8/layout/process5"/>
    <dgm:cxn modelId="{F1E39F66-03BB-4823-96B8-C72E4747BE35}" type="presParOf" srcId="{CBC58B8A-2C0D-4571-9621-CAE7D9FE4F19}" destId="{82AD4991-218B-4A5A-B6F2-24E2E8EDC31B}" srcOrd="7" destOrd="0" presId="urn:microsoft.com/office/officeart/2005/8/layout/process5"/>
    <dgm:cxn modelId="{D183C940-8AFB-4B55-B791-D23D845B66A6}" type="presParOf" srcId="{82AD4991-218B-4A5A-B6F2-24E2E8EDC31B}" destId="{C18F1DBA-F076-4EA9-8342-45006F194067}" srcOrd="0" destOrd="0" presId="urn:microsoft.com/office/officeart/2005/8/layout/process5"/>
    <dgm:cxn modelId="{824B936E-E8F9-4CEB-A5CC-B5E828AAA257}" type="presParOf" srcId="{CBC58B8A-2C0D-4571-9621-CAE7D9FE4F19}" destId="{07F1BD4B-F36B-48E2-911A-C4F991F75C4A}" srcOrd="8" destOrd="0" presId="urn:microsoft.com/office/officeart/2005/8/layout/process5"/>
    <dgm:cxn modelId="{2EFE6018-B2DA-4617-8397-A3BC9F9967CC}" type="presParOf" srcId="{CBC58B8A-2C0D-4571-9621-CAE7D9FE4F19}" destId="{595109CA-E072-40AA-9264-276542910957}" srcOrd="9" destOrd="0" presId="urn:microsoft.com/office/officeart/2005/8/layout/process5"/>
    <dgm:cxn modelId="{9C36794E-FBA4-4865-8D5D-30D814523A55}" type="presParOf" srcId="{595109CA-E072-40AA-9264-276542910957}" destId="{B21DFE2F-40B7-425C-822C-7A906A433EC8}" srcOrd="0" destOrd="0" presId="urn:microsoft.com/office/officeart/2005/8/layout/process5"/>
    <dgm:cxn modelId="{1A0735A3-97F5-4F5B-92E3-02A4612347FC}" type="presParOf" srcId="{CBC58B8A-2C0D-4571-9621-CAE7D9FE4F19}" destId="{5A45DFC1-6ED2-4559-B051-2A5DC18C1820}" srcOrd="10"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6CC38-BE85-4440-91F4-A0608936D3E5}">
      <dsp:nvSpPr>
        <dsp:cNvPr id="0" name=""/>
        <dsp:cNvSpPr/>
      </dsp:nvSpPr>
      <dsp:spPr>
        <a:xfrm>
          <a:off x="6548" y="393083"/>
          <a:ext cx="1957255" cy="1174353"/>
        </a:xfrm>
        <a:prstGeom prst="roundRect">
          <a:avLst>
            <a:gd name="adj" fmla="val 10000"/>
          </a:avLst>
        </a:prstGeom>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1. Especificaciones de los requisitos de los Datos.</a:t>
          </a:r>
        </a:p>
      </dsp:txBody>
      <dsp:txXfrm>
        <a:off x="40944" y="427479"/>
        <a:ext cx="1888463" cy="1105561"/>
      </dsp:txXfrm>
    </dsp:sp>
    <dsp:sp modelId="{C3620724-9BAF-4828-B3BF-8731D709FA24}">
      <dsp:nvSpPr>
        <dsp:cNvPr id="0" name=""/>
        <dsp:cNvSpPr/>
      </dsp:nvSpPr>
      <dsp:spPr>
        <a:xfrm>
          <a:off x="2136041" y="737560"/>
          <a:ext cx="414938" cy="485399"/>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CO" sz="1500" kern="1200"/>
        </a:p>
      </dsp:txBody>
      <dsp:txXfrm>
        <a:off x="2136041" y="834640"/>
        <a:ext cx="290457" cy="291239"/>
      </dsp:txXfrm>
    </dsp:sp>
    <dsp:sp modelId="{53558E7A-EB46-4528-A344-876203FC9F2D}">
      <dsp:nvSpPr>
        <dsp:cNvPr id="0" name=""/>
        <dsp:cNvSpPr/>
      </dsp:nvSpPr>
      <dsp:spPr>
        <a:xfrm>
          <a:off x="2746705" y="393083"/>
          <a:ext cx="1957255" cy="1174353"/>
        </a:xfrm>
        <a:prstGeom prst="roundRect">
          <a:avLst>
            <a:gd name="adj" fmla="val 10000"/>
          </a:avLst>
        </a:prstGeom>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2. Recopilación de los Datos.</a:t>
          </a:r>
        </a:p>
      </dsp:txBody>
      <dsp:txXfrm>
        <a:off x="2781101" y="427479"/>
        <a:ext cx="1888463" cy="1105561"/>
      </dsp:txXfrm>
    </dsp:sp>
    <dsp:sp modelId="{D348EF1F-B1DB-491D-AC5A-30CC95E31EA0}">
      <dsp:nvSpPr>
        <dsp:cNvPr id="0" name=""/>
        <dsp:cNvSpPr/>
      </dsp:nvSpPr>
      <dsp:spPr>
        <a:xfrm>
          <a:off x="4876198" y="737560"/>
          <a:ext cx="414938" cy="485399"/>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CO" sz="1500" kern="1200"/>
        </a:p>
      </dsp:txBody>
      <dsp:txXfrm>
        <a:off x="4876198" y="834640"/>
        <a:ext cx="290457" cy="291239"/>
      </dsp:txXfrm>
    </dsp:sp>
    <dsp:sp modelId="{257146F3-1254-4E07-9708-BBA320B7EC51}">
      <dsp:nvSpPr>
        <dsp:cNvPr id="0" name=""/>
        <dsp:cNvSpPr/>
      </dsp:nvSpPr>
      <dsp:spPr>
        <a:xfrm>
          <a:off x="5486862" y="393083"/>
          <a:ext cx="1957255" cy="1174353"/>
        </a:xfrm>
        <a:prstGeom prst="roundRect">
          <a:avLst>
            <a:gd name="adj" fmla="val 10000"/>
          </a:avLst>
        </a:prstGeom>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3. Procesamiento de los Datos.</a:t>
          </a:r>
        </a:p>
      </dsp:txBody>
      <dsp:txXfrm>
        <a:off x="5521258" y="427479"/>
        <a:ext cx="1888463" cy="1105561"/>
      </dsp:txXfrm>
    </dsp:sp>
    <dsp:sp modelId="{A7D7D625-230E-41A8-A791-1C42E278D4DE}">
      <dsp:nvSpPr>
        <dsp:cNvPr id="0" name=""/>
        <dsp:cNvSpPr/>
      </dsp:nvSpPr>
      <dsp:spPr>
        <a:xfrm rot="5400000">
          <a:off x="6258021" y="1704444"/>
          <a:ext cx="414938" cy="485399"/>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CO" sz="1500" kern="1200"/>
        </a:p>
      </dsp:txBody>
      <dsp:txXfrm rot="-5400000">
        <a:off x="6319871" y="1739675"/>
        <a:ext cx="291239" cy="290457"/>
      </dsp:txXfrm>
    </dsp:sp>
    <dsp:sp modelId="{2E58CEEA-F382-4336-88A5-FD7A17E481A4}">
      <dsp:nvSpPr>
        <dsp:cNvPr id="0" name=""/>
        <dsp:cNvSpPr/>
      </dsp:nvSpPr>
      <dsp:spPr>
        <a:xfrm>
          <a:off x="5486862" y="2350338"/>
          <a:ext cx="1957255" cy="1174353"/>
        </a:xfrm>
        <a:prstGeom prst="roundRect">
          <a:avLst>
            <a:gd name="adj" fmla="val 10000"/>
          </a:avLst>
        </a:prstGeom>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4. Limpieza de los Datos.</a:t>
          </a:r>
        </a:p>
      </dsp:txBody>
      <dsp:txXfrm>
        <a:off x="5521258" y="2384734"/>
        <a:ext cx="1888463" cy="1105561"/>
      </dsp:txXfrm>
    </dsp:sp>
    <dsp:sp modelId="{82AD4991-218B-4A5A-B6F2-24E2E8EDC31B}">
      <dsp:nvSpPr>
        <dsp:cNvPr id="0" name=""/>
        <dsp:cNvSpPr/>
      </dsp:nvSpPr>
      <dsp:spPr>
        <a:xfrm rot="10800000">
          <a:off x="4899686" y="2694815"/>
          <a:ext cx="414938" cy="485399"/>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CO" sz="1500" kern="1200"/>
        </a:p>
      </dsp:txBody>
      <dsp:txXfrm rot="10800000">
        <a:off x="5024167" y="2791895"/>
        <a:ext cx="290457" cy="291239"/>
      </dsp:txXfrm>
    </dsp:sp>
    <dsp:sp modelId="{07F1BD4B-F36B-48E2-911A-C4F991F75C4A}">
      <dsp:nvSpPr>
        <dsp:cNvPr id="0" name=""/>
        <dsp:cNvSpPr/>
      </dsp:nvSpPr>
      <dsp:spPr>
        <a:xfrm>
          <a:off x="2746705" y="2350338"/>
          <a:ext cx="1957255" cy="1174353"/>
        </a:xfrm>
        <a:prstGeom prst="roundRect">
          <a:avLst>
            <a:gd name="adj" fmla="val 10000"/>
          </a:avLst>
        </a:prstGeom>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5. Análisis de los Datos.</a:t>
          </a:r>
        </a:p>
      </dsp:txBody>
      <dsp:txXfrm>
        <a:off x="2781101" y="2384734"/>
        <a:ext cx="1888463" cy="1105561"/>
      </dsp:txXfrm>
    </dsp:sp>
    <dsp:sp modelId="{595109CA-E072-40AA-9264-276542910957}">
      <dsp:nvSpPr>
        <dsp:cNvPr id="0" name=""/>
        <dsp:cNvSpPr/>
      </dsp:nvSpPr>
      <dsp:spPr>
        <a:xfrm rot="10800000">
          <a:off x="2159528" y="2694815"/>
          <a:ext cx="414938" cy="485399"/>
        </a:xfrm>
        <a:prstGeom prst="rightArrow">
          <a:avLst>
            <a:gd name="adj1" fmla="val 60000"/>
            <a:gd name="adj2" fmla="val 50000"/>
          </a:avLst>
        </a:prstGeom>
        <a:gradFill rotWithShape="0">
          <a:gsLst>
            <a:gs pos="0">
              <a:schemeClr val="dk1">
                <a:tint val="60000"/>
                <a:hueOff val="0"/>
                <a:satOff val="0"/>
                <a:lumOff val="0"/>
                <a:alphaOff val="0"/>
                <a:tint val="100000"/>
                <a:shade val="100000"/>
                <a:satMod val="130000"/>
              </a:schemeClr>
            </a:gs>
            <a:gs pos="100000">
              <a:schemeClr val="dk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CO" sz="1500" kern="1200"/>
        </a:p>
      </dsp:txBody>
      <dsp:txXfrm rot="10800000">
        <a:off x="2284009" y="2791895"/>
        <a:ext cx="290457" cy="291239"/>
      </dsp:txXfrm>
    </dsp:sp>
    <dsp:sp modelId="{5A45DFC1-6ED2-4559-B051-2A5DC18C1820}">
      <dsp:nvSpPr>
        <dsp:cNvPr id="0" name=""/>
        <dsp:cNvSpPr/>
      </dsp:nvSpPr>
      <dsp:spPr>
        <a:xfrm>
          <a:off x="6548" y="2350338"/>
          <a:ext cx="1957255" cy="1174353"/>
        </a:xfrm>
        <a:prstGeom prst="roundRect">
          <a:avLst>
            <a:gd name="adj" fmla="val 10000"/>
          </a:avLst>
        </a:prstGeom>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O" sz="1800" kern="1200" dirty="0"/>
            <a:t>6. Visualización.</a:t>
          </a:r>
        </a:p>
      </dsp:txBody>
      <dsp:txXfrm>
        <a:off x="40944" y="2384734"/>
        <a:ext cx="1888463" cy="11055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581490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039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dirty="0"/>
              <a:t>Enunciaremos algunos ejemplos de utilización de los sentimientos de datos, que influyen en la toma de decisiones, teniendo como fuente principal las redes sociales.</a:t>
            </a:r>
          </a:p>
          <a:p>
            <a:r>
              <a:rPr lang="es-CO" dirty="0"/>
              <a:t>1 minuto</a:t>
            </a:r>
          </a:p>
        </p:txBody>
      </p:sp>
    </p:spTree>
    <p:extLst>
      <p:ext uri="{BB962C8B-B14F-4D97-AF65-F5344CB8AC3E}">
        <p14:creationId xmlns:p14="http://schemas.microsoft.com/office/powerpoint/2010/main" val="2394684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CO" dirty="0"/>
              <a:t>Se describe un ejemplo real sobre la capacidad de interacción sobre la red social Twitter en un programa en vivió de TV, el cual genera un evento atípico y produce un fenómeno denominado Resonancia social.</a:t>
            </a:r>
          </a:p>
          <a:p>
            <a:pPr marL="158750" indent="0">
              <a:buNone/>
            </a:pPr>
            <a:r>
              <a:rPr lang="es-CO" dirty="0"/>
              <a:t>Lo que ha implicado el sentimiento de los televidentes sobre una red social ( Text) y un análisis básico de comportamiento, que le permitió a la programadora tomar decisiones en tiempo real para mejoramiento del </a:t>
            </a:r>
            <a:r>
              <a:rPr lang="es-CO" sz="1100" b="1" i="0" u="none" strike="noStrike" cap="none" dirty="0" err="1">
                <a:solidFill>
                  <a:srgbClr val="000000"/>
                </a:solidFill>
                <a:effectLst/>
                <a:latin typeface="Arial"/>
                <a:ea typeface="Arial"/>
                <a:cs typeface="Arial"/>
                <a:sym typeface="Arial"/>
              </a:rPr>
              <a:t>reating</a:t>
            </a:r>
            <a:r>
              <a:rPr lang="es-CO" dirty="0"/>
              <a:t>.</a:t>
            </a:r>
          </a:p>
          <a:p>
            <a:pPr marL="158750" indent="0">
              <a:buNone/>
            </a:pPr>
            <a:r>
              <a:rPr lang="es-CO" dirty="0"/>
              <a:t>Lo anterior agrega un concepto de Resonancia Social ( del cual el expositor tiene artículos)</a:t>
            </a:r>
          </a:p>
          <a:p>
            <a:pPr marL="158750" indent="0">
              <a:buNone/>
            </a:pPr>
            <a:r>
              <a:rPr lang="es-CO" dirty="0"/>
              <a:t>( 2 Minutos)</a:t>
            </a:r>
          </a:p>
          <a:p>
            <a:pPr marL="158750" indent="0">
              <a:buNone/>
            </a:pPr>
            <a:endParaRPr lang="es-CO" dirty="0"/>
          </a:p>
        </p:txBody>
      </p:sp>
    </p:spTree>
    <p:extLst>
      <p:ext uri="{BB962C8B-B14F-4D97-AF65-F5344CB8AC3E}">
        <p14:creationId xmlns:p14="http://schemas.microsoft.com/office/powerpoint/2010/main" val="2173954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CO" dirty="0"/>
              <a:t> Se realiza una explicación del conecto de resonancia social y explica las conexiones humana en las redes sociales y como este fenómeno perite las interacciones de sentimiento de datos , a través  de textos </a:t>
            </a:r>
          </a:p>
          <a:p>
            <a:pPr marL="158750" indent="0">
              <a:buNone/>
            </a:pPr>
            <a:r>
              <a:rPr lang="es-CO" dirty="0"/>
              <a:t>3 minutos</a:t>
            </a:r>
          </a:p>
        </p:txBody>
      </p:sp>
    </p:spTree>
    <p:extLst>
      <p:ext uri="{BB962C8B-B14F-4D97-AF65-F5344CB8AC3E}">
        <p14:creationId xmlns:p14="http://schemas.microsoft.com/office/powerpoint/2010/main" val="233194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b="1" dirty="0"/>
              <a:t>Se expone  la importancia de la teoría de los Seis grados de separación (6,6) y su impacto sobre:</a:t>
            </a:r>
          </a:p>
          <a:p>
            <a:r>
              <a:rPr lang="es-ES" b="1" dirty="0"/>
              <a:t>La infancia de las masas ( ejemplos, Elecciones presidenciales, influencia y control de TV en el contexto social)</a:t>
            </a:r>
          </a:p>
          <a:p>
            <a:r>
              <a:rPr lang="es-ES" b="1" dirty="0"/>
              <a:t>Se hace una reflexión por parte del expositor, sobre el poder de la redes sociales sobre la influencia y comportamiento de la masa TV.</a:t>
            </a:r>
          </a:p>
          <a:p>
            <a:r>
              <a:rPr lang="es-ES" b="1" dirty="0"/>
              <a:t>Esto nos lleva  abordar este DATAJAM con la parte técnica, Como utilizar el sentimiento de datos – Minera  de TEXTO</a:t>
            </a:r>
          </a:p>
          <a:p>
            <a:r>
              <a:rPr lang="es-ES" b="1" dirty="0"/>
              <a:t>(3 Minutos)</a:t>
            </a:r>
          </a:p>
        </p:txBody>
      </p:sp>
    </p:spTree>
    <p:extLst>
      <p:ext uri="{BB962C8B-B14F-4D97-AF65-F5344CB8AC3E}">
        <p14:creationId xmlns:p14="http://schemas.microsoft.com/office/powerpoint/2010/main" val="1749254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8433fa5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8433fa5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Se explica el concepto de Minería de Texto- En el sentimiento de los Datos.</a:t>
            </a:r>
          </a:p>
          <a:p>
            <a:pPr marL="0" lvl="0" indent="0" algn="l" rtl="0">
              <a:spcBef>
                <a:spcPts val="0"/>
              </a:spcBef>
              <a:spcAft>
                <a:spcPts val="0"/>
              </a:spcAft>
              <a:buNone/>
            </a:pPr>
            <a:r>
              <a:rPr lang="es-CO" dirty="0"/>
              <a:t>Se aborda como en el Data JAM seguridad Ciudadana, se proyectado que existan set de datos los cuales pueden ser extraídos desde las redes sociales.</a:t>
            </a:r>
          </a:p>
          <a:p>
            <a:pPr marL="0" lvl="0" indent="0" algn="l" rtl="0">
              <a:spcBef>
                <a:spcPts val="0"/>
              </a:spcBef>
              <a:spcAft>
                <a:spcPts val="0"/>
              </a:spcAft>
              <a:buNone/>
            </a:pPr>
            <a:r>
              <a:rPr lang="es-CO" dirty="0"/>
              <a:t>( 2 Minutos)</a:t>
            </a:r>
            <a:endParaRPr dirty="0"/>
          </a:p>
        </p:txBody>
      </p:sp>
    </p:spTree>
    <p:extLst>
      <p:ext uri="{BB962C8B-B14F-4D97-AF65-F5344CB8AC3E}">
        <p14:creationId xmlns:p14="http://schemas.microsoft.com/office/powerpoint/2010/main" val="429097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8433fa5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8433fa5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Se realiza un ejemplo con R y KNIME herramientas de Analítica de Datos, con el objetivo de Realizar una un ejemplo en vivo de la extracción de datos de Twitter, analizando la tendencias de comentarios sobre el teme de inseguridad en CALI , como ejemplo demostrativo. Este ejemplo será puesto su código en el repositorio  https://github.com/datajamseguridadciudadana/</a:t>
            </a:r>
          </a:p>
          <a:p>
            <a:pPr marL="0" lvl="0" indent="0" algn="l" rtl="0">
              <a:spcBef>
                <a:spcPts val="0"/>
              </a:spcBef>
              <a:spcAft>
                <a:spcPts val="0"/>
              </a:spcAft>
              <a:buNone/>
            </a:pPr>
            <a:r>
              <a:rPr lang="es-CO" dirty="0"/>
              <a:t>( 4 Minutos)</a:t>
            </a:r>
            <a:endParaRPr dirty="0"/>
          </a:p>
        </p:txBody>
      </p:sp>
    </p:spTree>
    <p:extLst>
      <p:ext uri="{BB962C8B-B14F-4D97-AF65-F5344CB8AC3E}">
        <p14:creationId xmlns:p14="http://schemas.microsoft.com/office/powerpoint/2010/main" val="2248743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8433fa5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8433fa5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Conclusión: Reflexión sobre por que utilizar la minería de Texto  explorando sentimiento de los datos, como una herramienta en la toma de decisiones.</a:t>
            </a:r>
          </a:p>
          <a:p>
            <a:pPr marL="0" lvl="0" indent="0" algn="l" rtl="0">
              <a:spcBef>
                <a:spcPts val="0"/>
              </a:spcBef>
              <a:spcAft>
                <a:spcPts val="0"/>
              </a:spcAft>
              <a:buNone/>
            </a:pPr>
            <a:r>
              <a:rPr lang="es-CO" dirty="0"/>
              <a:t>(1 Minuto)</a:t>
            </a:r>
          </a:p>
          <a:p>
            <a:pPr marL="0" lvl="0" indent="0" algn="l" rtl="0">
              <a:spcBef>
                <a:spcPts val="0"/>
              </a:spcBef>
              <a:spcAft>
                <a:spcPts val="0"/>
              </a:spcAft>
              <a:buNone/>
            </a:pPr>
            <a:endParaRPr lang="es-CO" dirty="0"/>
          </a:p>
          <a:p>
            <a:pPr marL="0" lvl="0" indent="0" algn="l" rtl="0">
              <a:spcBef>
                <a:spcPts val="0"/>
              </a:spcBef>
              <a:spcAft>
                <a:spcPts val="0"/>
              </a:spcAft>
              <a:buNone/>
            </a:pPr>
            <a:r>
              <a:rPr lang="es-CO" dirty="0"/>
              <a:t>Total 19 minutos.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28953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54412869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54412869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Total 25 Minutos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8150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8433fa5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8433fa5e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847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8433fa5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8433fa5e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4292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8433fa5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8433fa5e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802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8433fa5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8433fa5e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6336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8433fa5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8433fa5e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35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8433fa5e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8433fa5e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Se presenta la Idea de la Charla, donde la Hipótesis se fundamente en como las fuentes de datos no estructurados (Voz, Video, Texto) en un futuro serán “Nuevamente una fuente de información  que tiene como propósito la “Toma de decisiones”</a:t>
            </a:r>
          </a:p>
          <a:p>
            <a:pPr marL="0" lvl="0" indent="0" algn="l" rtl="0">
              <a:spcBef>
                <a:spcPts val="0"/>
              </a:spcBef>
              <a:spcAft>
                <a:spcPts val="0"/>
              </a:spcAft>
              <a:buNone/>
            </a:pPr>
            <a:r>
              <a:rPr lang="es-CO" dirty="0"/>
              <a:t> </a:t>
            </a:r>
          </a:p>
          <a:p>
            <a:pPr marL="0" lvl="0" indent="0" algn="l" rtl="0">
              <a:spcBef>
                <a:spcPts val="0"/>
              </a:spcBef>
              <a:spcAft>
                <a:spcPts val="0"/>
              </a:spcAft>
              <a:buNone/>
            </a:pPr>
            <a:r>
              <a:rPr lang="es-CO" dirty="0"/>
              <a:t>Se inicia con la introducción, sobre experiencia de explorar datos no estructurados. Experiencia vivencial sobre la exportación en redes sociales. “ Los programas de TV interactivos del futuro, los presentadores 2.0 “ casos ejemplo de la interacción de la TV con las redes sociales ( Interacción de las masas).</a:t>
            </a:r>
          </a:p>
          <a:p>
            <a:pPr marL="0" lvl="0" indent="0" algn="l" rtl="0">
              <a:spcBef>
                <a:spcPts val="0"/>
              </a:spcBef>
              <a:spcAft>
                <a:spcPts val="0"/>
              </a:spcAft>
              <a:buNone/>
            </a:pPr>
            <a:r>
              <a:rPr lang="es-CO" dirty="0"/>
              <a:t>Tiempo 2 Minuto.</a:t>
            </a:r>
          </a:p>
          <a:p>
            <a:pPr marL="0" lvl="0" indent="0" algn="l" rtl="0">
              <a:spcBef>
                <a:spcPts val="0"/>
              </a:spcBef>
              <a:spcAft>
                <a:spcPts val="0"/>
              </a:spcAft>
              <a:buNone/>
            </a:pPr>
            <a:endParaRPr lang="es-CO"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14292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CO" dirty="0"/>
              <a:t>Se expone la idea general con ejemplos, hacia el concepto de datos Estructurados y No estructurados.</a:t>
            </a:r>
          </a:p>
          <a:p>
            <a:r>
              <a:rPr lang="es-CO" dirty="0"/>
              <a:t>Todo lo anterior, sobre sobre el marco del concepto de información,  reflexionado de como la tecnología Digital ( bits) hizo que lo analógico ( voz, audio, video) se convirtiera en datos ( símbolos) cuánticos (0 1), y ahora la necesidad de analizar esa transformación para unificar la información y su interpretación en el mundo real.</a:t>
            </a:r>
          </a:p>
          <a:p>
            <a:r>
              <a:rPr lang="es-CO" dirty="0"/>
              <a:t>(3 minutos)</a:t>
            </a:r>
          </a:p>
          <a:p>
            <a:pPr marL="158750" indent="0">
              <a:buNone/>
            </a:pPr>
            <a:endParaRPr lang="es-CO" dirty="0"/>
          </a:p>
          <a:p>
            <a:endParaRPr lang="es-CO" dirty="0"/>
          </a:p>
        </p:txBody>
      </p:sp>
    </p:spTree>
    <p:extLst>
      <p:ext uri="{BB962C8B-B14F-4D97-AF65-F5344CB8AC3E}">
        <p14:creationId xmlns:p14="http://schemas.microsoft.com/office/powerpoint/2010/main" val="3767599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CO" dirty="0"/>
              <a:t>A través de la imagen se expresa la importancia de los datos no estructurados  que se están desarrollando con un enfoque de alto impacto en la redes sociales. Aquí se vincula Sentimiento, dato, Redes sociales y todo bajo el enfoque que “ Información” A través del sentimiento de los datos.  Aquí surge la pregunta ¿ Como podemos ver ejemplo de influencia de las rede sociales bajo el contexto de datos y sentimiento?</a:t>
            </a:r>
          </a:p>
          <a:p>
            <a:pPr marL="158750" indent="0">
              <a:buNone/>
            </a:pPr>
            <a:r>
              <a:rPr lang="es-CO" dirty="0"/>
              <a:t>2 Minutos</a:t>
            </a:r>
          </a:p>
          <a:p>
            <a:pPr marL="158750" indent="0">
              <a:buNone/>
            </a:pPr>
            <a:endParaRPr lang="es-CO" dirty="0"/>
          </a:p>
        </p:txBody>
      </p:sp>
    </p:spTree>
    <p:extLst>
      <p:ext uri="{BB962C8B-B14F-4D97-AF65-F5344CB8AC3E}">
        <p14:creationId xmlns:p14="http://schemas.microsoft.com/office/powerpoint/2010/main" val="152162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notesSlide" Target="../notesSlides/notesSlide11.xml"/><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6.jpg"/><Relationship Id="rId7" Type="http://schemas.openxmlformats.org/officeDocument/2006/relationships/diagramData" Target="../diagrams/data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diagramDrawing" Target="../diagrams/drawing1.xml"/><Relationship Id="rId5" Type="http://schemas.openxmlformats.org/officeDocument/2006/relationships/image" Target="../media/image3.png"/><Relationship Id="rId10" Type="http://schemas.openxmlformats.org/officeDocument/2006/relationships/diagramColors" Target="../diagrams/colors1.xml"/><Relationship Id="rId4" Type="http://schemas.openxmlformats.org/officeDocument/2006/relationships/image" Target="../media/image2.pn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8.xml"/><Relationship Id="rId16"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65D237B-6F3D-486E-A3DD-DFB0FADA91E4}"/>
              </a:ext>
            </a:extLst>
          </p:cNvPr>
          <p:cNvPicPr>
            <a:picLocks noChangeAspect="1"/>
          </p:cNvPicPr>
          <p:nvPr/>
        </p:nvPicPr>
        <p:blipFill>
          <a:blip r:embed="rId3"/>
          <a:stretch>
            <a:fillRect/>
          </a:stretch>
        </p:blipFill>
        <p:spPr>
          <a:xfrm>
            <a:off x="0" y="-20375"/>
            <a:ext cx="9144000" cy="5141976"/>
          </a:xfrm>
          <a:prstGeom prst="rect">
            <a:avLst/>
          </a:prstGeom>
        </p:spPr>
      </p:pic>
      <p:pic>
        <p:nvPicPr>
          <p:cNvPr id="7" name="Imagen 6">
            <a:extLst>
              <a:ext uri="{FF2B5EF4-FFF2-40B4-BE49-F238E27FC236}">
                <a16:creationId xmlns:a16="http://schemas.microsoft.com/office/drawing/2014/main" id="{D765ACFE-D5C6-40D7-9DF0-EDD5EA676FE2}"/>
              </a:ext>
            </a:extLst>
          </p:cNvPr>
          <p:cNvPicPr>
            <a:picLocks noChangeAspect="1"/>
          </p:cNvPicPr>
          <p:nvPr/>
        </p:nvPicPr>
        <p:blipFill>
          <a:blip r:embed="rId4"/>
          <a:stretch>
            <a:fillRect/>
          </a:stretch>
        </p:blipFill>
        <p:spPr>
          <a:xfrm>
            <a:off x="1060415" y="0"/>
            <a:ext cx="7269394" cy="5143500"/>
          </a:xfrm>
          <a:prstGeom prst="rect">
            <a:avLst/>
          </a:prstGeom>
        </p:spPr>
      </p:pic>
      <p:sp>
        <p:nvSpPr>
          <p:cNvPr id="9" name="Título 8">
            <a:extLst>
              <a:ext uri="{FF2B5EF4-FFF2-40B4-BE49-F238E27FC236}">
                <a16:creationId xmlns:a16="http://schemas.microsoft.com/office/drawing/2014/main" id="{71CEA90F-DE4B-494D-B5B5-010967515FB7}"/>
              </a:ext>
            </a:extLst>
          </p:cNvPr>
          <p:cNvSpPr>
            <a:spLocks noGrp="1"/>
          </p:cNvSpPr>
          <p:nvPr>
            <p:ph type="title"/>
          </p:nvPr>
        </p:nvSpPr>
        <p:spPr>
          <a:xfrm>
            <a:off x="311700" y="2727047"/>
            <a:ext cx="8520600" cy="841800"/>
          </a:xfrm>
        </p:spPr>
        <p:txBody>
          <a:bodyPr/>
          <a:lstStyle/>
          <a:p>
            <a:r>
              <a:rPr lang="es-CO" dirty="0"/>
              <a:t>Ejemplos</a:t>
            </a:r>
          </a:p>
        </p:txBody>
      </p:sp>
    </p:spTree>
    <p:extLst>
      <p:ext uri="{BB962C8B-B14F-4D97-AF65-F5344CB8AC3E}">
        <p14:creationId xmlns:p14="http://schemas.microsoft.com/office/powerpoint/2010/main" val="3680183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EF51DEC-8092-4176-B1C8-17644B0C746D}"/>
              </a:ext>
            </a:extLst>
          </p:cNvPr>
          <p:cNvPicPr>
            <a:picLocks noChangeAspect="1"/>
          </p:cNvPicPr>
          <p:nvPr/>
        </p:nvPicPr>
        <p:blipFill>
          <a:blip r:embed="rId5"/>
          <a:stretch>
            <a:fillRect/>
          </a:stretch>
        </p:blipFill>
        <p:spPr>
          <a:xfrm>
            <a:off x="5724453" y="3329466"/>
            <a:ext cx="2882378" cy="1244208"/>
          </a:xfrm>
          <a:prstGeom prst="rect">
            <a:avLst/>
          </a:prstGeom>
        </p:spPr>
      </p:pic>
      <p:pic>
        <p:nvPicPr>
          <p:cNvPr id="8" name="Imagen 7">
            <a:extLst>
              <a:ext uri="{FF2B5EF4-FFF2-40B4-BE49-F238E27FC236}">
                <a16:creationId xmlns:a16="http://schemas.microsoft.com/office/drawing/2014/main" id="{D4B38DB7-BD7F-46FF-B68F-20AC54515D72}"/>
              </a:ext>
            </a:extLst>
          </p:cNvPr>
          <p:cNvPicPr>
            <a:picLocks noChangeAspect="1"/>
          </p:cNvPicPr>
          <p:nvPr/>
        </p:nvPicPr>
        <p:blipFill>
          <a:blip r:embed="rId6"/>
          <a:stretch>
            <a:fillRect/>
          </a:stretch>
        </p:blipFill>
        <p:spPr>
          <a:xfrm>
            <a:off x="-1656979" y="187890"/>
            <a:ext cx="7807258" cy="5143500"/>
          </a:xfrm>
          <a:prstGeom prst="rect">
            <a:avLst/>
          </a:prstGeom>
        </p:spPr>
      </p:pic>
      <p:pic>
        <p:nvPicPr>
          <p:cNvPr id="7" name="Imagen 6">
            <a:extLst>
              <a:ext uri="{FF2B5EF4-FFF2-40B4-BE49-F238E27FC236}">
                <a16:creationId xmlns:a16="http://schemas.microsoft.com/office/drawing/2014/main" id="{3A4351E5-68C5-4BF8-BE9F-E8233FAB059A}"/>
              </a:ext>
            </a:extLst>
          </p:cNvPr>
          <p:cNvPicPr>
            <a:picLocks noChangeAspect="1"/>
          </p:cNvPicPr>
          <p:nvPr/>
        </p:nvPicPr>
        <p:blipFill>
          <a:blip r:embed="rId7"/>
          <a:stretch>
            <a:fillRect/>
          </a:stretch>
        </p:blipFill>
        <p:spPr>
          <a:xfrm>
            <a:off x="992300" y="1121035"/>
            <a:ext cx="2176785" cy="1224441"/>
          </a:xfrm>
          <a:prstGeom prst="rect">
            <a:avLst/>
          </a:prstGeom>
        </p:spPr>
      </p:pic>
      <p:pic>
        <p:nvPicPr>
          <p:cNvPr id="10" name="Imagen 9">
            <a:extLst>
              <a:ext uri="{FF2B5EF4-FFF2-40B4-BE49-F238E27FC236}">
                <a16:creationId xmlns:a16="http://schemas.microsoft.com/office/drawing/2014/main" id="{234D8FFE-E2BB-4574-A37C-2B7A73041559}"/>
              </a:ext>
            </a:extLst>
          </p:cNvPr>
          <p:cNvPicPr>
            <a:picLocks noChangeAspect="1"/>
          </p:cNvPicPr>
          <p:nvPr/>
        </p:nvPicPr>
        <p:blipFill>
          <a:blip r:embed="rId8"/>
          <a:stretch>
            <a:fillRect/>
          </a:stretch>
        </p:blipFill>
        <p:spPr>
          <a:xfrm>
            <a:off x="4107819" y="1287960"/>
            <a:ext cx="4873342" cy="1886455"/>
          </a:xfrm>
          <a:prstGeom prst="rect">
            <a:avLst/>
          </a:prstGeom>
        </p:spPr>
      </p:pic>
      <p:pic>
        <p:nvPicPr>
          <p:cNvPr id="11" name="d419761a868b5df410b8035d3128fe9de9228">
            <a:hlinkClick r:id="" action="ppaction://media"/>
            <a:extLst>
              <a:ext uri="{FF2B5EF4-FFF2-40B4-BE49-F238E27FC236}">
                <a16:creationId xmlns:a16="http://schemas.microsoft.com/office/drawing/2014/main" id="{328F9550-DA4E-4DD4-83BF-377D7190914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992300" y="2463799"/>
            <a:ext cx="2176786" cy="1224442"/>
          </a:xfrm>
          <a:prstGeom prst="rect">
            <a:avLst/>
          </a:prstGeom>
        </p:spPr>
      </p:pic>
    </p:spTree>
    <p:extLst>
      <p:ext uri="{BB962C8B-B14F-4D97-AF65-F5344CB8AC3E}">
        <p14:creationId xmlns:p14="http://schemas.microsoft.com/office/powerpoint/2010/main" val="362661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9A08C47-A8BC-429E-93D8-47D7DCFC427D}"/>
              </a:ext>
            </a:extLst>
          </p:cNvPr>
          <p:cNvPicPr>
            <a:picLocks noChangeAspect="1"/>
          </p:cNvPicPr>
          <p:nvPr/>
        </p:nvPicPr>
        <p:blipFill>
          <a:blip r:embed="rId3"/>
          <a:stretch>
            <a:fillRect/>
          </a:stretch>
        </p:blipFill>
        <p:spPr>
          <a:xfrm>
            <a:off x="0" y="0"/>
            <a:ext cx="9281786" cy="5143502"/>
          </a:xfrm>
          <a:prstGeom prst="rect">
            <a:avLst/>
          </a:prstGeom>
        </p:spPr>
      </p:pic>
      <p:sp>
        <p:nvSpPr>
          <p:cNvPr id="9" name="Título 8">
            <a:extLst>
              <a:ext uri="{FF2B5EF4-FFF2-40B4-BE49-F238E27FC236}">
                <a16:creationId xmlns:a16="http://schemas.microsoft.com/office/drawing/2014/main" id="{2579508C-10EC-4B4C-A8C4-223399E12C8B}"/>
              </a:ext>
            </a:extLst>
          </p:cNvPr>
          <p:cNvSpPr>
            <a:spLocks noGrp="1"/>
          </p:cNvSpPr>
          <p:nvPr>
            <p:ph type="title"/>
          </p:nvPr>
        </p:nvSpPr>
        <p:spPr>
          <a:xfrm>
            <a:off x="0" y="2193900"/>
            <a:ext cx="2617940" cy="755700"/>
          </a:xfrm>
        </p:spPr>
        <p:txBody>
          <a:bodyPr/>
          <a:lstStyle/>
          <a:p>
            <a:r>
              <a:rPr lang="es-CO" sz="3000" b="1" dirty="0">
                <a:solidFill>
                  <a:schemeClr val="bg1"/>
                </a:solidFill>
              </a:rPr>
              <a:t>Resonancia Social</a:t>
            </a:r>
          </a:p>
        </p:txBody>
      </p:sp>
    </p:spTree>
    <p:extLst>
      <p:ext uri="{BB962C8B-B14F-4D97-AF65-F5344CB8AC3E}">
        <p14:creationId xmlns:p14="http://schemas.microsoft.com/office/powerpoint/2010/main" val="394760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CE51B2-E799-4DEF-9674-023D64746469}"/>
              </a:ext>
            </a:extLst>
          </p:cNvPr>
          <p:cNvSpPr>
            <a:spLocks noGrp="1"/>
          </p:cNvSpPr>
          <p:nvPr>
            <p:ph type="title"/>
          </p:nvPr>
        </p:nvSpPr>
        <p:spPr>
          <a:xfrm>
            <a:off x="140132" y="175364"/>
            <a:ext cx="8817429" cy="1314162"/>
          </a:xfrm>
        </p:spPr>
        <p:txBody>
          <a:bodyPr/>
          <a:lstStyle/>
          <a:p>
            <a:r>
              <a:rPr lang="es-ES" b="1" dirty="0"/>
              <a:t>Seis grados de separación (6,6) </a:t>
            </a:r>
            <a:br>
              <a:rPr lang="es-ES" b="1" dirty="0"/>
            </a:br>
            <a:r>
              <a:rPr lang="es-CO" sz="2000" dirty="0"/>
              <a:t>Stanley Milgram</a:t>
            </a:r>
            <a:endParaRPr lang="es-CO" dirty="0"/>
          </a:p>
        </p:txBody>
      </p:sp>
      <p:pic>
        <p:nvPicPr>
          <p:cNvPr id="3" name="Imagen 2">
            <a:extLst>
              <a:ext uri="{FF2B5EF4-FFF2-40B4-BE49-F238E27FC236}">
                <a16:creationId xmlns:a16="http://schemas.microsoft.com/office/drawing/2014/main" id="{16C87301-8A36-4301-BA6A-E55A8459B68D}"/>
              </a:ext>
            </a:extLst>
          </p:cNvPr>
          <p:cNvPicPr>
            <a:picLocks noChangeAspect="1"/>
          </p:cNvPicPr>
          <p:nvPr/>
        </p:nvPicPr>
        <p:blipFill>
          <a:blip r:embed="rId3"/>
          <a:stretch>
            <a:fillRect/>
          </a:stretch>
        </p:blipFill>
        <p:spPr>
          <a:xfrm>
            <a:off x="603147" y="1314162"/>
            <a:ext cx="7891398" cy="3653974"/>
          </a:xfrm>
          <a:prstGeom prst="rect">
            <a:avLst/>
          </a:prstGeom>
        </p:spPr>
      </p:pic>
    </p:spTree>
    <p:extLst>
      <p:ext uri="{BB962C8B-B14F-4D97-AF65-F5344CB8AC3E}">
        <p14:creationId xmlns:p14="http://schemas.microsoft.com/office/powerpoint/2010/main" val="1953409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
        <p:cNvGrpSpPr/>
        <p:nvPr/>
      </p:nvGrpSpPr>
      <p:grpSpPr>
        <a:xfrm>
          <a:off x="0" y="0"/>
          <a:ext cx="0" cy="0"/>
          <a:chOff x="0" y="0"/>
          <a:chExt cx="0" cy="0"/>
        </a:xfrm>
      </p:grpSpPr>
      <p:sp>
        <p:nvSpPr>
          <p:cNvPr id="77" name="Google Shape;77;p16"/>
          <p:cNvSpPr txBox="1"/>
          <p:nvPr/>
        </p:nvSpPr>
        <p:spPr>
          <a:xfrm>
            <a:off x="5176975" y="1688525"/>
            <a:ext cx="3539400" cy="313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s-CO" dirty="0"/>
          </a:p>
          <a:p>
            <a:pPr marL="0" lvl="0" indent="0" algn="l" rtl="0">
              <a:lnSpc>
                <a:spcPct val="115000"/>
              </a:lnSpc>
              <a:spcBef>
                <a:spcPts val="0"/>
              </a:spcBef>
              <a:spcAft>
                <a:spcPts val="0"/>
              </a:spcAft>
              <a:buNone/>
            </a:pPr>
            <a:endParaRPr dirty="0"/>
          </a:p>
        </p:txBody>
      </p:sp>
      <p:pic>
        <p:nvPicPr>
          <p:cNvPr id="79" name="Google Shape;79;p16"/>
          <p:cNvPicPr preferRelativeResize="0"/>
          <p:nvPr/>
        </p:nvPicPr>
        <p:blipFill>
          <a:blip r:embed="rId3">
            <a:alphaModFix/>
          </a:blip>
          <a:stretch>
            <a:fillRect/>
          </a:stretch>
        </p:blipFill>
        <p:spPr>
          <a:xfrm>
            <a:off x="0" y="3429000"/>
            <a:ext cx="9144000" cy="1714500"/>
          </a:xfrm>
          <a:prstGeom prst="rect">
            <a:avLst/>
          </a:prstGeom>
          <a:noFill/>
          <a:ln>
            <a:noFill/>
          </a:ln>
        </p:spPr>
      </p:pic>
      <p:pic>
        <p:nvPicPr>
          <p:cNvPr id="80" name="Google Shape;80;p16"/>
          <p:cNvPicPr preferRelativeResize="0"/>
          <p:nvPr/>
        </p:nvPicPr>
        <p:blipFill rotWithShape="1">
          <a:blip r:embed="rId4">
            <a:alphaModFix/>
          </a:blip>
          <a:srcRect l="11508" t="12869" r="6112" b="12869"/>
          <a:stretch/>
        </p:blipFill>
        <p:spPr>
          <a:xfrm>
            <a:off x="0" y="132200"/>
            <a:ext cx="2307125" cy="664200"/>
          </a:xfrm>
          <a:prstGeom prst="rect">
            <a:avLst/>
          </a:prstGeom>
          <a:noFill/>
          <a:ln>
            <a:noFill/>
          </a:ln>
        </p:spPr>
      </p:pic>
      <p:pic>
        <p:nvPicPr>
          <p:cNvPr id="81" name="Google Shape;81;p16"/>
          <p:cNvPicPr preferRelativeResize="0"/>
          <p:nvPr/>
        </p:nvPicPr>
        <p:blipFill>
          <a:blip r:embed="rId5">
            <a:alphaModFix/>
          </a:blip>
          <a:stretch>
            <a:fillRect/>
          </a:stretch>
        </p:blipFill>
        <p:spPr>
          <a:xfrm>
            <a:off x="7598425" y="84275"/>
            <a:ext cx="1464650" cy="601700"/>
          </a:xfrm>
          <a:prstGeom prst="rect">
            <a:avLst/>
          </a:prstGeom>
          <a:noFill/>
          <a:ln>
            <a:noFill/>
          </a:ln>
        </p:spPr>
      </p:pic>
      <p:sp>
        <p:nvSpPr>
          <p:cNvPr id="82" name="Google Shape;82;p16"/>
          <p:cNvSpPr txBox="1"/>
          <p:nvPr/>
        </p:nvSpPr>
        <p:spPr>
          <a:xfrm>
            <a:off x="3830573" y="190950"/>
            <a:ext cx="3484800" cy="6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2400" b="1" dirty="0">
                <a:solidFill>
                  <a:srgbClr val="C4153A"/>
                </a:solidFill>
              </a:rPr>
              <a:t>Minería de Texto</a:t>
            </a:r>
            <a:endParaRPr sz="2400" b="1" dirty="0">
              <a:solidFill>
                <a:srgbClr val="C4153A"/>
              </a:solidFill>
            </a:endParaRPr>
          </a:p>
        </p:txBody>
      </p:sp>
      <p:pic>
        <p:nvPicPr>
          <p:cNvPr id="4" name="Imagen 3">
            <a:extLst>
              <a:ext uri="{FF2B5EF4-FFF2-40B4-BE49-F238E27FC236}">
                <a16:creationId xmlns:a16="http://schemas.microsoft.com/office/drawing/2014/main" id="{84E2EC96-EA96-43B8-AE68-1B14A01564E0}"/>
              </a:ext>
            </a:extLst>
          </p:cNvPr>
          <p:cNvPicPr>
            <a:picLocks noChangeAspect="1"/>
          </p:cNvPicPr>
          <p:nvPr/>
        </p:nvPicPr>
        <p:blipFill>
          <a:blip r:embed="rId6"/>
          <a:stretch>
            <a:fillRect/>
          </a:stretch>
        </p:blipFill>
        <p:spPr>
          <a:xfrm>
            <a:off x="427625" y="934087"/>
            <a:ext cx="7495975" cy="38888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5176975" y="1688525"/>
            <a:ext cx="3539400" cy="313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s-CO" dirty="0"/>
          </a:p>
          <a:p>
            <a:pPr marL="0" lvl="0" indent="0" algn="l" rtl="0">
              <a:lnSpc>
                <a:spcPct val="115000"/>
              </a:lnSpc>
              <a:spcBef>
                <a:spcPts val="0"/>
              </a:spcBef>
              <a:spcAft>
                <a:spcPts val="0"/>
              </a:spcAft>
              <a:buNone/>
            </a:pPr>
            <a:endParaRPr dirty="0"/>
          </a:p>
        </p:txBody>
      </p:sp>
      <p:pic>
        <p:nvPicPr>
          <p:cNvPr id="79" name="Google Shape;79;p16"/>
          <p:cNvPicPr preferRelativeResize="0"/>
          <p:nvPr/>
        </p:nvPicPr>
        <p:blipFill>
          <a:blip r:embed="rId3">
            <a:alphaModFix/>
          </a:blip>
          <a:stretch>
            <a:fillRect/>
          </a:stretch>
        </p:blipFill>
        <p:spPr>
          <a:xfrm>
            <a:off x="0" y="3429000"/>
            <a:ext cx="9144000" cy="1714500"/>
          </a:xfrm>
          <a:prstGeom prst="rect">
            <a:avLst/>
          </a:prstGeom>
          <a:noFill/>
          <a:ln>
            <a:noFill/>
          </a:ln>
        </p:spPr>
      </p:pic>
      <p:pic>
        <p:nvPicPr>
          <p:cNvPr id="80" name="Google Shape;80;p16"/>
          <p:cNvPicPr preferRelativeResize="0"/>
          <p:nvPr/>
        </p:nvPicPr>
        <p:blipFill rotWithShape="1">
          <a:blip r:embed="rId4">
            <a:alphaModFix/>
          </a:blip>
          <a:srcRect l="11508" t="12869" r="6112" b="12869"/>
          <a:stretch/>
        </p:blipFill>
        <p:spPr>
          <a:xfrm>
            <a:off x="0" y="132200"/>
            <a:ext cx="2307125" cy="664200"/>
          </a:xfrm>
          <a:prstGeom prst="rect">
            <a:avLst/>
          </a:prstGeom>
          <a:noFill/>
          <a:ln>
            <a:noFill/>
          </a:ln>
        </p:spPr>
      </p:pic>
      <p:pic>
        <p:nvPicPr>
          <p:cNvPr id="81" name="Google Shape;81;p16"/>
          <p:cNvPicPr preferRelativeResize="0"/>
          <p:nvPr/>
        </p:nvPicPr>
        <p:blipFill>
          <a:blip r:embed="rId5">
            <a:alphaModFix/>
          </a:blip>
          <a:stretch>
            <a:fillRect/>
          </a:stretch>
        </p:blipFill>
        <p:spPr>
          <a:xfrm>
            <a:off x="7598425" y="84275"/>
            <a:ext cx="1464650" cy="601700"/>
          </a:xfrm>
          <a:prstGeom prst="rect">
            <a:avLst/>
          </a:prstGeom>
          <a:noFill/>
          <a:ln>
            <a:noFill/>
          </a:ln>
        </p:spPr>
      </p:pic>
      <p:sp>
        <p:nvSpPr>
          <p:cNvPr id="82" name="Google Shape;82;p16"/>
          <p:cNvSpPr txBox="1"/>
          <p:nvPr/>
        </p:nvSpPr>
        <p:spPr>
          <a:xfrm>
            <a:off x="2204580" y="190950"/>
            <a:ext cx="5812077" cy="6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2300" b="1" dirty="0">
                <a:solidFill>
                  <a:srgbClr val="C4153A"/>
                </a:solidFill>
              </a:rPr>
              <a:t>Minería de Texto ( Ejemplo KNIME – R)</a:t>
            </a:r>
            <a:endParaRPr sz="2300" b="1" dirty="0">
              <a:solidFill>
                <a:srgbClr val="C4153A"/>
              </a:solidFill>
            </a:endParaRPr>
          </a:p>
        </p:txBody>
      </p:sp>
      <p:pic>
        <p:nvPicPr>
          <p:cNvPr id="2" name="Imagen 1">
            <a:extLst>
              <a:ext uri="{FF2B5EF4-FFF2-40B4-BE49-F238E27FC236}">
                <a16:creationId xmlns:a16="http://schemas.microsoft.com/office/drawing/2014/main" id="{A2C8D71D-32FF-4540-8DC3-C50574107771}"/>
              </a:ext>
            </a:extLst>
          </p:cNvPr>
          <p:cNvPicPr>
            <a:picLocks noChangeAspect="1"/>
          </p:cNvPicPr>
          <p:nvPr/>
        </p:nvPicPr>
        <p:blipFill>
          <a:blip r:embed="rId6"/>
          <a:stretch>
            <a:fillRect/>
          </a:stretch>
        </p:blipFill>
        <p:spPr>
          <a:xfrm>
            <a:off x="175364" y="821904"/>
            <a:ext cx="8887711" cy="4001021"/>
          </a:xfrm>
          <a:prstGeom prst="rect">
            <a:avLst/>
          </a:prstGeom>
        </p:spPr>
      </p:pic>
    </p:spTree>
    <p:extLst>
      <p:ext uri="{BB962C8B-B14F-4D97-AF65-F5344CB8AC3E}">
        <p14:creationId xmlns:p14="http://schemas.microsoft.com/office/powerpoint/2010/main" val="1836960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76"/>
        <p:cNvGrpSpPr/>
        <p:nvPr/>
      </p:nvGrpSpPr>
      <p:grpSpPr>
        <a:xfrm>
          <a:off x="0" y="0"/>
          <a:ext cx="0" cy="0"/>
          <a:chOff x="0" y="0"/>
          <a:chExt cx="0" cy="0"/>
        </a:xfrm>
      </p:grpSpPr>
      <p:sp>
        <p:nvSpPr>
          <p:cNvPr id="77" name="Google Shape;77;p16"/>
          <p:cNvSpPr txBox="1"/>
          <p:nvPr/>
        </p:nvSpPr>
        <p:spPr>
          <a:xfrm>
            <a:off x="4784942" y="2217107"/>
            <a:ext cx="4070959" cy="2467627"/>
          </a:xfrm>
          <a:prstGeom prst="rect">
            <a:avLst/>
          </a:prstGeom>
          <a:noFill/>
          <a:ln>
            <a:noFill/>
          </a:ln>
        </p:spPr>
        <p:txBody>
          <a:bodyPr spcFirstLastPara="1" wrap="square" lIns="91425" tIns="91425" rIns="91425" bIns="91425" anchor="t" anchorCtr="0">
            <a:noAutofit/>
          </a:bodyPr>
          <a:lstStyle/>
          <a:p>
            <a:pPr marL="285750" lvl="0" indent="-285750">
              <a:lnSpc>
                <a:spcPct val="115000"/>
              </a:lnSpc>
              <a:buFont typeface="Arial" panose="020B0604020202020204" pitchFamily="34" charset="0"/>
              <a:buChar char="•"/>
            </a:pPr>
            <a:r>
              <a:rPr lang="es-CO" sz="2500" dirty="0"/>
              <a:t>Sentimiento de los Datos</a:t>
            </a:r>
          </a:p>
          <a:p>
            <a:pPr marL="285750" lvl="0" indent="-285750">
              <a:lnSpc>
                <a:spcPct val="115000"/>
              </a:lnSpc>
              <a:buFont typeface="Arial" panose="020B0604020202020204" pitchFamily="34" charset="0"/>
              <a:buChar char="•"/>
            </a:pPr>
            <a:r>
              <a:rPr lang="es-CO" sz="2500" dirty="0"/>
              <a:t>Resonancia Social</a:t>
            </a:r>
          </a:p>
          <a:p>
            <a:pPr marL="285750" lvl="0" indent="-285750">
              <a:lnSpc>
                <a:spcPct val="115000"/>
              </a:lnSpc>
              <a:buFont typeface="Arial" panose="020B0604020202020204" pitchFamily="34" charset="0"/>
              <a:buChar char="•"/>
            </a:pPr>
            <a:r>
              <a:rPr lang="es-CO" sz="2500" dirty="0"/>
              <a:t>Las redes sociales</a:t>
            </a:r>
          </a:p>
          <a:p>
            <a:pPr marL="285750" lvl="0" indent="-285750">
              <a:lnSpc>
                <a:spcPct val="115000"/>
              </a:lnSpc>
              <a:buFont typeface="Arial" panose="020B0604020202020204" pitchFamily="34" charset="0"/>
              <a:buChar char="•"/>
            </a:pPr>
            <a:r>
              <a:rPr lang="es-CO" sz="2500" i="1" dirty="0"/>
              <a:t>Social </a:t>
            </a:r>
            <a:r>
              <a:rPr lang="es-CO" sz="2500" i="1" dirty="0" err="1"/>
              <a:t>Intelligencea</a:t>
            </a:r>
            <a:endParaRPr lang="es-CO" sz="2500" i="1" dirty="0"/>
          </a:p>
          <a:p>
            <a:pPr marL="285750" lvl="0" indent="-285750">
              <a:lnSpc>
                <a:spcPct val="115000"/>
              </a:lnSpc>
              <a:buFont typeface="Arial" panose="020B0604020202020204" pitchFamily="34" charset="0"/>
              <a:buChar char="•"/>
            </a:pPr>
            <a:r>
              <a:rPr lang="es-CO" sz="2500" i="1" dirty="0"/>
              <a:t>Minería de Texto</a:t>
            </a:r>
            <a:endParaRPr dirty="0"/>
          </a:p>
        </p:txBody>
      </p:sp>
      <p:pic>
        <p:nvPicPr>
          <p:cNvPr id="78" name="Google Shape;78;p16"/>
          <p:cNvPicPr preferRelativeResize="0"/>
          <p:nvPr/>
        </p:nvPicPr>
        <p:blipFill rotWithShape="1">
          <a:blip r:embed="rId3">
            <a:alphaModFix/>
          </a:blip>
          <a:srcRect l="20447" r="20453"/>
          <a:stretch/>
        </p:blipFill>
        <p:spPr>
          <a:xfrm>
            <a:off x="0" y="0"/>
            <a:ext cx="4559575" cy="5143501"/>
          </a:xfrm>
          <a:prstGeom prst="rect">
            <a:avLst/>
          </a:prstGeom>
          <a:noFill/>
          <a:ln>
            <a:noFill/>
          </a:ln>
        </p:spPr>
      </p:pic>
      <p:pic>
        <p:nvPicPr>
          <p:cNvPr id="79" name="Google Shape;79;p16"/>
          <p:cNvPicPr preferRelativeResize="0"/>
          <p:nvPr/>
        </p:nvPicPr>
        <p:blipFill>
          <a:blip r:embed="rId4">
            <a:alphaModFix/>
          </a:blip>
          <a:stretch>
            <a:fillRect/>
          </a:stretch>
        </p:blipFill>
        <p:spPr>
          <a:xfrm>
            <a:off x="0" y="3429000"/>
            <a:ext cx="9144000" cy="1714500"/>
          </a:xfrm>
          <a:prstGeom prst="rect">
            <a:avLst/>
          </a:prstGeom>
          <a:noFill/>
          <a:ln>
            <a:noFill/>
          </a:ln>
        </p:spPr>
      </p:pic>
      <p:pic>
        <p:nvPicPr>
          <p:cNvPr id="80" name="Google Shape;80;p16"/>
          <p:cNvPicPr preferRelativeResize="0"/>
          <p:nvPr/>
        </p:nvPicPr>
        <p:blipFill rotWithShape="1">
          <a:blip r:embed="rId5">
            <a:alphaModFix/>
          </a:blip>
          <a:srcRect l="11508" t="12869" r="6112" b="12869"/>
          <a:stretch/>
        </p:blipFill>
        <p:spPr>
          <a:xfrm>
            <a:off x="0" y="132200"/>
            <a:ext cx="2307125" cy="664200"/>
          </a:xfrm>
          <a:prstGeom prst="rect">
            <a:avLst/>
          </a:prstGeom>
          <a:noFill/>
          <a:ln>
            <a:noFill/>
          </a:ln>
        </p:spPr>
      </p:pic>
      <p:pic>
        <p:nvPicPr>
          <p:cNvPr id="81" name="Google Shape;81;p16"/>
          <p:cNvPicPr preferRelativeResize="0"/>
          <p:nvPr/>
        </p:nvPicPr>
        <p:blipFill>
          <a:blip r:embed="rId6">
            <a:alphaModFix/>
          </a:blip>
          <a:stretch>
            <a:fillRect/>
          </a:stretch>
        </p:blipFill>
        <p:spPr>
          <a:xfrm>
            <a:off x="7598425" y="84275"/>
            <a:ext cx="1464650" cy="601700"/>
          </a:xfrm>
          <a:prstGeom prst="rect">
            <a:avLst/>
          </a:prstGeom>
          <a:noFill/>
          <a:ln>
            <a:noFill/>
          </a:ln>
        </p:spPr>
      </p:pic>
      <p:sp>
        <p:nvSpPr>
          <p:cNvPr id="82" name="Google Shape;82;p16"/>
          <p:cNvSpPr txBox="1"/>
          <p:nvPr/>
        </p:nvSpPr>
        <p:spPr>
          <a:xfrm>
            <a:off x="5134375" y="855150"/>
            <a:ext cx="3484800" cy="6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CO" sz="3200" b="1" dirty="0">
                <a:solidFill>
                  <a:srgbClr val="C4153A"/>
                </a:solidFill>
              </a:rPr>
              <a:t>Conclusiones</a:t>
            </a:r>
            <a:endParaRPr sz="3200" b="1" dirty="0">
              <a:solidFill>
                <a:srgbClr val="C4153A"/>
              </a:solidFill>
            </a:endParaRPr>
          </a:p>
        </p:txBody>
      </p:sp>
    </p:spTree>
    <p:extLst>
      <p:ext uri="{BB962C8B-B14F-4D97-AF65-F5344CB8AC3E}">
        <p14:creationId xmlns:p14="http://schemas.microsoft.com/office/powerpoint/2010/main" val="1351985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4250531"/>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45903"/>
            <a:ext cx="9144000" cy="8975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971021" y="1033892"/>
            <a:ext cx="7784400" cy="2606389"/>
          </a:xfrm>
          <a:prstGeom prst="rect">
            <a:avLst/>
          </a:prstGeom>
          <a:noFill/>
          <a:ln>
            <a:noFill/>
          </a:ln>
        </p:spPr>
        <p:txBody>
          <a:bodyPr spcFirstLastPara="1" wrap="square" lIns="91425" tIns="91425" rIns="91425" bIns="91425" anchor="t" anchorCtr="0">
            <a:noAutofit/>
          </a:bodyPr>
          <a:lstStyle/>
          <a:p>
            <a:pPr lvl="0" algn="r"/>
            <a:r>
              <a:rPr lang="es-CO" sz="4800" b="1" dirty="0">
                <a:solidFill>
                  <a:srgbClr val="C4153A"/>
                </a:solidFill>
              </a:rPr>
              <a:t>Aspectos claves para un análisis de datos eficientes y pertinentes.</a:t>
            </a:r>
            <a:endParaRPr sz="4800" b="1" dirty="0">
              <a:solidFill>
                <a:srgbClr val="C4153A"/>
              </a:solidFill>
            </a:endParaRPr>
          </a:p>
        </p:txBody>
      </p:sp>
      <p:sp>
        <p:nvSpPr>
          <p:cNvPr id="69" name="Google Shape;69;p15"/>
          <p:cNvSpPr txBox="1"/>
          <p:nvPr/>
        </p:nvSpPr>
        <p:spPr>
          <a:xfrm>
            <a:off x="971021" y="3545028"/>
            <a:ext cx="8092054" cy="1375893"/>
          </a:xfrm>
          <a:prstGeom prst="rect">
            <a:avLst/>
          </a:prstGeom>
          <a:noFill/>
          <a:ln>
            <a:noFill/>
          </a:ln>
        </p:spPr>
        <p:txBody>
          <a:bodyPr spcFirstLastPara="1" wrap="square" lIns="91425" tIns="91425" rIns="91425" bIns="91425" anchor="t" anchorCtr="0">
            <a:noAutofit/>
          </a:bodyPr>
          <a:lstStyle/>
          <a:p>
            <a:pPr lvl="0" algn="r"/>
            <a:r>
              <a:rPr lang="es-CO" sz="2800" b="1" i="1" dirty="0">
                <a:solidFill>
                  <a:srgbClr val="242049"/>
                </a:solidFill>
              </a:rPr>
              <a:t>PhD. Víctor Mondragón. </a:t>
            </a:r>
          </a:p>
          <a:p>
            <a:pPr lvl="0" algn="r"/>
            <a:r>
              <a:rPr lang="es-CO" sz="2800" b="1" i="1" dirty="0" err="1">
                <a:solidFill>
                  <a:srgbClr val="242049"/>
                </a:solidFill>
              </a:rPr>
              <a:t>Est</a:t>
            </a:r>
            <a:r>
              <a:rPr lang="es-CO" sz="2800" b="1" i="1" dirty="0">
                <a:solidFill>
                  <a:srgbClr val="242049"/>
                </a:solidFill>
              </a:rPr>
              <a:t>. PhD. Julio A. Garcia</a:t>
            </a:r>
            <a:r>
              <a:rPr lang="es-CO" sz="3600" b="1" i="1" dirty="0">
                <a:solidFill>
                  <a:srgbClr val="242049"/>
                </a:solidFill>
              </a:rPr>
              <a:t>. </a:t>
            </a:r>
            <a:endParaRPr sz="3600" b="1" i="1" dirty="0">
              <a:solidFill>
                <a:srgbClr val="242049"/>
              </a:solidFill>
            </a:endParaRPr>
          </a:p>
        </p:txBody>
      </p:sp>
      <p:pic>
        <p:nvPicPr>
          <p:cNvPr id="70" name="Google Shape;70;p15"/>
          <p:cNvPicPr preferRelativeResize="0"/>
          <p:nvPr/>
        </p:nvPicPr>
        <p:blipFill>
          <a:blip r:embed="rId3">
            <a:alphaModFix/>
          </a:blip>
          <a:stretch>
            <a:fillRect/>
          </a:stretch>
        </p:blipFill>
        <p:spPr>
          <a:xfrm>
            <a:off x="0" y="4343400"/>
            <a:ext cx="9144000" cy="800100"/>
          </a:xfrm>
          <a:prstGeom prst="rect">
            <a:avLst/>
          </a:prstGeom>
          <a:noFill/>
          <a:ln>
            <a:noFill/>
          </a:ln>
        </p:spPr>
      </p:pic>
      <p:pic>
        <p:nvPicPr>
          <p:cNvPr id="71" name="Google Shape;71;p15"/>
          <p:cNvPicPr preferRelativeResize="0"/>
          <p:nvPr/>
        </p:nvPicPr>
        <p:blipFill rotWithShape="1">
          <a:blip r:embed="rId4">
            <a:alphaModFix/>
          </a:blip>
          <a:srcRect l="11508" t="12869" r="6112" b="12869"/>
          <a:stretch/>
        </p:blipFill>
        <p:spPr>
          <a:xfrm>
            <a:off x="0" y="132200"/>
            <a:ext cx="2307125" cy="664200"/>
          </a:xfrm>
          <a:prstGeom prst="rect">
            <a:avLst/>
          </a:prstGeom>
          <a:noFill/>
          <a:ln>
            <a:noFill/>
          </a:ln>
        </p:spPr>
      </p:pic>
      <p:pic>
        <p:nvPicPr>
          <p:cNvPr id="72" name="Google Shape;72;p15"/>
          <p:cNvPicPr preferRelativeResize="0"/>
          <p:nvPr/>
        </p:nvPicPr>
        <p:blipFill>
          <a:blip r:embed="rId5">
            <a:alphaModFix/>
          </a:blip>
          <a:stretch>
            <a:fillRect/>
          </a:stretch>
        </p:blipFill>
        <p:spPr>
          <a:xfrm>
            <a:off x="7598425" y="84275"/>
            <a:ext cx="1464650" cy="601700"/>
          </a:xfrm>
          <a:prstGeom prst="rect">
            <a:avLst/>
          </a:prstGeom>
          <a:noFill/>
          <a:ln>
            <a:noFill/>
          </a:ln>
        </p:spPr>
      </p:pic>
    </p:spTree>
    <p:extLst>
      <p:ext uri="{BB962C8B-B14F-4D97-AF65-F5344CB8AC3E}">
        <p14:creationId xmlns:p14="http://schemas.microsoft.com/office/powerpoint/2010/main" val="1002093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
        <p:cNvGrpSpPr/>
        <p:nvPr/>
      </p:nvGrpSpPr>
      <p:grpSpPr>
        <a:xfrm>
          <a:off x="0" y="0"/>
          <a:ext cx="0" cy="0"/>
          <a:chOff x="0" y="0"/>
          <a:chExt cx="0" cy="0"/>
        </a:xfrm>
      </p:grpSpPr>
      <p:sp>
        <p:nvSpPr>
          <p:cNvPr id="68" name="Google Shape;68;p15"/>
          <p:cNvSpPr txBox="1"/>
          <p:nvPr/>
        </p:nvSpPr>
        <p:spPr>
          <a:xfrm>
            <a:off x="958102" y="1117390"/>
            <a:ext cx="3124927" cy="1284942"/>
          </a:xfrm>
          <a:prstGeom prst="rect">
            <a:avLst/>
          </a:prstGeom>
          <a:noFill/>
          <a:ln>
            <a:noFill/>
          </a:ln>
        </p:spPr>
        <p:txBody>
          <a:bodyPr spcFirstLastPara="1" wrap="square" lIns="91425" tIns="91425" rIns="91425" bIns="91425" anchor="t" anchorCtr="0">
            <a:noAutofit/>
          </a:bodyPr>
          <a:lstStyle/>
          <a:p>
            <a:pPr lvl="0" algn="r"/>
            <a:r>
              <a:rPr lang="es-CO" sz="1600" b="1" dirty="0">
                <a:solidFill>
                  <a:srgbClr val="002060"/>
                </a:solidFill>
              </a:rPr>
              <a:t>Los datos recogidos en el campo constituyen las piezas de un </a:t>
            </a:r>
            <a:r>
              <a:rPr lang="es-CO" sz="1600" b="1" dirty="0" err="1">
                <a:solidFill>
                  <a:srgbClr val="002060"/>
                </a:solidFill>
              </a:rPr>
              <a:t>puzzle</a:t>
            </a:r>
            <a:r>
              <a:rPr lang="es-CO" sz="1600" b="1" dirty="0">
                <a:solidFill>
                  <a:srgbClr val="002060"/>
                </a:solidFill>
              </a:rPr>
              <a:t> que el analista se encarga de ir encajando, utilizando la evidencia recogida para orientar la búsqueda de nuevas evidencias susceptibles de incorporarse a un esquema emergente de significados que de cuenta de la realidad estudiada. </a:t>
            </a:r>
            <a:r>
              <a:rPr lang="es-CO" sz="1600" b="1" dirty="0" err="1">
                <a:solidFill>
                  <a:srgbClr val="002060"/>
                </a:solidFill>
              </a:rPr>
              <a:t>Rodriguez</a:t>
            </a:r>
            <a:r>
              <a:rPr lang="es-CO" sz="1600" b="1" dirty="0">
                <a:solidFill>
                  <a:srgbClr val="002060"/>
                </a:solidFill>
              </a:rPr>
              <a:t> 1996.</a:t>
            </a:r>
            <a:endParaRPr sz="1600" b="1" dirty="0">
              <a:solidFill>
                <a:srgbClr val="002060"/>
              </a:solidFill>
            </a:endParaRPr>
          </a:p>
        </p:txBody>
      </p:sp>
      <p:pic>
        <p:nvPicPr>
          <p:cNvPr id="70" name="Google Shape;70;p15"/>
          <p:cNvPicPr preferRelativeResize="0"/>
          <p:nvPr/>
        </p:nvPicPr>
        <p:blipFill>
          <a:blip r:embed="rId3">
            <a:alphaModFix/>
          </a:blip>
          <a:stretch>
            <a:fillRect/>
          </a:stretch>
        </p:blipFill>
        <p:spPr>
          <a:xfrm>
            <a:off x="-133450" y="4343400"/>
            <a:ext cx="9144000" cy="800100"/>
          </a:xfrm>
          <a:prstGeom prst="rect">
            <a:avLst/>
          </a:prstGeom>
          <a:noFill/>
          <a:ln>
            <a:noFill/>
          </a:ln>
        </p:spPr>
      </p:pic>
      <p:pic>
        <p:nvPicPr>
          <p:cNvPr id="71" name="Google Shape;71;p15"/>
          <p:cNvPicPr preferRelativeResize="0"/>
          <p:nvPr/>
        </p:nvPicPr>
        <p:blipFill rotWithShape="1">
          <a:blip r:embed="rId4">
            <a:alphaModFix/>
          </a:blip>
          <a:srcRect l="11508" t="12869" r="6112" b="12869"/>
          <a:stretch/>
        </p:blipFill>
        <p:spPr>
          <a:xfrm>
            <a:off x="0" y="132200"/>
            <a:ext cx="2307125" cy="664200"/>
          </a:xfrm>
          <a:prstGeom prst="rect">
            <a:avLst/>
          </a:prstGeom>
          <a:noFill/>
          <a:ln>
            <a:noFill/>
          </a:ln>
        </p:spPr>
      </p:pic>
      <p:pic>
        <p:nvPicPr>
          <p:cNvPr id="72" name="Google Shape;72;p15"/>
          <p:cNvPicPr preferRelativeResize="0"/>
          <p:nvPr/>
        </p:nvPicPr>
        <p:blipFill>
          <a:blip r:embed="rId5">
            <a:alphaModFix/>
          </a:blip>
          <a:stretch>
            <a:fillRect/>
          </a:stretch>
        </p:blipFill>
        <p:spPr>
          <a:xfrm>
            <a:off x="7598425" y="84275"/>
            <a:ext cx="1464650" cy="601700"/>
          </a:xfrm>
          <a:prstGeom prst="rect">
            <a:avLst/>
          </a:prstGeom>
          <a:noFill/>
          <a:ln>
            <a:noFill/>
          </a:ln>
        </p:spPr>
      </p:pic>
      <p:pic>
        <p:nvPicPr>
          <p:cNvPr id="2" name="Imagen 1">
            <a:extLst>
              <a:ext uri="{FF2B5EF4-FFF2-40B4-BE49-F238E27FC236}">
                <a16:creationId xmlns:a16="http://schemas.microsoft.com/office/drawing/2014/main" id="{6AF6FC8A-6E0B-4A93-85E7-C766C1A78B30}"/>
              </a:ext>
            </a:extLst>
          </p:cNvPr>
          <p:cNvPicPr>
            <a:picLocks noChangeAspect="1"/>
          </p:cNvPicPr>
          <p:nvPr/>
        </p:nvPicPr>
        <p:blipFill rotWithShape="1">
          <a:blip r:embed="rId6"/>
          <a:srcRect b="8854"/>
          <a:stretch/>
        </p:blipFill>
        <p:spPr>
          <a:xfrm>
            <a:off x="4981950" y="1355237"/>
            <a:ext cx="3551810" cy="23831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10" name="Google Shape;78;p16">
            <a:extLst>
              <a:ext uri="{FF2B5EF4-FFF2-40B4-BE49-F238E27FC236}">
                <a16:creationId xmlns:a16="http://schemas.microsoft.com/office/drawing/2014/main" id="{F942211A-80E5-4332-BE70-1B403BF56DD9}"/>
              </a:ext>
            </a:extLst>
          </p:cNvPr>
          <p:cNvPicPr preferRelativeResize="0"/>
          <p:nvPr/>
        </p:nvPicPr>
        <p:blipFill rotWithShape="1">
          <a:blip r:embed="rId3">
            <a:alphaModFix/>
          </a:blip>
          <a:srcRect l="20447" r="20453"/>
          <a:stretch/>
        </p:blipFill>
        <p:spPr>
          <a:xfrm>
            <a:off x="0" y="22578"/>
            <a:ext cx="4617156" cy="5120923"/>
          </a:xfrm>
          <a:prstGeom prst="rect">
            <a:avLst/>
          </a:prstGeom>
          <a:noFill/>
          <a:ln>
            <a:noFill/>
          </a:ln>
        </p:spPr>
      </p:pic>
      <p:pic>
        <p:nvPicPr>
          <p:cNvPr id="70" name="Google Shape;70;p15"/>
          <p:cNvPicPr preferRelativeResize="0"/>
          <p:nvPr/>
        </p:nvPicPr>
        <p:blipFill>
          <a:blip r:embed="rId4">
            <a:alphaModFix/>
          </a:blip>
          <a:stretch>
            <a:fillRect/>
          </a:stretch>
        </p:blipFill>
        <p:spPr>
          <a:xfrm>
            <a:off x="0" y="4343400"/>
            <a:ext cx="9144000" cy="800100"/>
          </a:xfrm>
          <a:prstGeom prst="rect">
            <a:avLst/>
          </a:prstGeom>
          <a:noFill/>
          <a:ln>
            <a:noFill/>
          </a:ln>
        </p:spPr>
      </p:pic>
      <p:pic>
        <p:nvPicPr>
          <p:cNvPr id="71" name="Google Shape;71;p15"/>
          <p:cNvPicPr preferRelativeResize="0"/>
          <p:nvPr/>
        </p:nvPicPr>
        <p:blipFill rotWithShape="1">
          <a:blip r:embed="rId5">
            <a:alphaModFix/>
          </a:blip>
          <a:srcRect l="11508" t="12869" r="6112" b="12869"/>
          <a:stretch/>
        </p:blipFill>
        <p:spPr>
          <a:xfrm>
            <a:off x="0" y="132200"/>
            <a:ext cx="2307125" cy="664200"/>
          </a:xfrm>
          <a:prstGeom prst="rect">
            <a:avLst/>
          </a:prstGeom>
          <a:noFill/>
          <a:ln>
            <a:noFill/>
          </a:ln>
        </p:spPr>
      </p:pic>
      <p:pic>
        <p:nvPicPr>
          <p:cNvPr id="72" name="Google Shape;72;p15"/>
          <p:cNvPicPr preferRelativeResize="0"/>
          <p:nvPr/>
        </p:nvPicPr>
        <p:blipFill>
          <a:blip r:embed="rId6">
            <a:alphaModFix/>
          </a:blip>
          <a:stretch>
            <a:fillRect/>
          </a:stretch>
        </p:blipFill>
        <p:spPr>
          <a:xfrm>
            <a:off x="7598425" y="84275"/>
            <a:ext cx="1464650" cy="601700"/>
          </a:xfrm>
          <a:prstGeom prst="rect">
            <a:avLst/>
          </a:prstGeom>
          <a:noFill/>
          <a:ln>
            <a:noFill/>
          </a:ln>
        </p:spPr>
      </p:pic>
      <p:graphicFrame>
        <p:nvGraphicFramePr>
          <p:cNvPr id="2" name="Diagrama 1">
            <a:extLst>
              <a:ext uri="{FF2B5EF4-FFF2-40B4-BE49-F238E27FC236}">
                <a16:creationId xmlns:a16="http://schemas.microsoft.com/office/drawing/2014/main" id="{E90995CD-20D7-40FE-9A3B-255F712E5B2F}"/>
              </a:ext>
            </a:extLst>
          </p:cNvPr>
          <p:cNvGraphicFramePr/>
          <p:nvPr>
            <p:extLst>
              <p:ext uri="{D42A27DB-BD31-4B8C-83A1-F6EECF244321}">
                <p14:modId xmlns:p14="http://schemas.microsoft.com/office/powerpoint/2010/main" val="411045039"/>
              </p:ext>
            </p:extLst>
          </p:nvPr>
        </p:nvGraphicFramePr>
        <p:xfrm>
          <a:off x="1253068" y="967346"/>
          <a:ext cx="7450666" cy="39177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Google Shape;69;p15">
            <a:extLst>
              <a:ext uri="{FF2B5EF4-FFF2-40B4-BE49-F238E27FC236}">
                <a16:creationId xmlns:a16="http://schemas.microsoft.com/office/drawing/2014/main" id="{88BF6903-096B-4C6F-A8FB-4542F113FC48}"/>
              </a:ext>
            </a:extLst>
          </p:cNvPr>
          <p:cNvSpPr txBox="1"/>
          <p:nvPr/>
        </p:nvSpPr>
        <p:spPr>
          <a:xfrm>
            <a:off x="3183467" y="-148197"/>
            <a:ext cx="4174986" cy="1375893"/>
          </a:xfrm>
          <a:prstGeom prst="rect">
            <a:avLst/>
          </a:prstGeom>
          <a:noFill/>
          <a:ln>
            <a:noFill/>
          </a:ln>
        </p:spPr>
        <p:txBody>
          <a:bodyPr spcFirstLastPara="1" wrap="square" lIns="91425" tIns="91425" rIns="91425" bIns="91425" anchor="t" anchorCtr="0">
            <a:noAutofit/>
          </a:bodyPr>
          <a:lstStyle/>
          <a:p>
            <a:pPr lvl="0" algn="r"/>
            <a:r>
              <a:rPr lang="es-CO" sz="3600" b="1" i="1" dirty="0">
                <a:solidFill>
                  <a:srgbClr val="242049"/>
                </a:solidFill>
              </a:rPr>
              <a:t>Proceso de Análisis de Datos. </a:t>
            </a:r>
            <a:endParaRPr sz="3600" b="1" i="1" dirty="0">
              <a:solidFill>
                <a:srgbClr val="242049"/>
              </a:solidFill>
            </a:endParaRPr>
          </a:p>
        </p:txBody>
      </p:sp>
    </p:spTree>
    <p:extLst>
      <p:ext uri="{BB962C8B-B14F-4D97-AF65-F5344CB8AC3E}">
        <p14:creationId xmlns:p14="http://schemas.microsoft.com/office/powerpoint/2010/main" val="188580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546350" y="1302101"/>
            <a:ext cx="7784400" cy="3321696"/>
          </a:xfrm>
          <a:prstGeom prst="rect">
            <a:avLst/>
          </a:prstGeom>
          <a:noFill/>
          <a:ln>
            <a:noFill/>
          </a:ln>
        </p:spPr>
        <p:txBody>
          <a:bodyPr spcFirstLastPara="1" wrap="square" lIns="91425" tIns="91425" rIns="91425" bIns="91425" anchor="t" anchorCtr="0">
            <a:noAutofit/>
          </a:bodyPr>
          <a:lstStyle/>
          <a:p>
            <a:pPr marL="514350" lvl="0" indent="-514350">
              <a:buFont typeface="+mj-lt"/>
              <a:buAutoNum type="arabicPeriod"/>
            </a:pPr>
            <a:r>
              <a:rPr lang="es-CO" sz="3200" b="1" dirty="0">
                <a:solidFill>
                  <a:schemeClr val="tx1"/>
                </a:solidFill>
              </a:rPr>
              <a:t>Conceptualización.</a:t>
            </a:r>
          </a:p>
          <a:p>
            <a:pPr marL="514350" lvl="0" indent="-514350">
              <a:buFont typeface="+mj-lt"/>
              <a:buAutoNum type="arabicPeriod"/>
            </a:pPr>
            <a:r>
              <a:rPr lang="es-CO" sz="3200" b="1" dirty="0">
                <a:solidFill>
                  <a:schemeClr val="tx1"/>
                </a:solidFill>
              </a:rPr>
              <a:t>Modelos.</a:t>
            </a:r>
          </a:p>
          <a:p>
            <a:pPr marL="457200" lvl="0" indent="-457200">
              <a:buFont typeface="Arial" panose="020B0604020202020204" pitchFamily="34" charset="0"/>
              <a:buChar char="•"/>
            </a:pPr>
            <a:r>
              <a:rPr lang="es-CO" sz="3200" b="1" dirty="0">
                <a:solidFill>
                  <a:schemeClr val="tx1"/>
                </a:solidFill>
              </a:rPr>
              <a:t>Técnicas Tradicionales.</a:t>
            </a:r>
          </a:p>
          <a:p>
            <a:pPr marL="457200" lvl="0" indent="-457200">
              <a:buFont typeface="Arial" panose="020B0604020202020204" pitchFamily="34" charset="0"/>
              <a:buChar char="•"/>
            </a:pPr>
            <a:r>
              <a:rPr lang="es-CO" sz="3200" b="1" dirty="0">
                <a:solidFill>
                  <a:schemeClr val="tx1"/>
                </a:solidFill>
              </a:rPr>
              <a:t>Técnicas no convencionales.</a:t>
            </a:r>
          </a:p>
          <a:p>
            <a:pPr marL="514350" indent="-514350">
              <a:buFont typeface="+mj-lt"/>
              <a:buAutoNum type="arabicPeriod" startAt="3"/>
            </a:pPr>
            <a:r>
              <a:rPr lang="es-CO" sz="3200" b="1" dirty="0">
                <a:solidFill>
                  <a:schemeClr val="tx1"/>
                </a:solidFill>
              </a:rPr>
              <a:t>Soporte del Reto.</a:t>
            </a:r>
          </a:p>
          <a:p>
            <a:pPr marL="514350" indent="-514350">
              <a:buFont typeface="+mj-lt"/>
              <a:buAutoNum type="arabicPeriod" startAt="3"/>
            </a:pPr>
            <a:r>
              <a:rPr lang="es-CO" sz="3200" b="1" dirty="0">
                <a:solidFill>
                  <a:schemeClr val="tx1"/>
                </a:solidFill>
              </a:rPr>
              <a:t>Visualización (Toma de decisiones).</a:t>
            </a:r>
          </a:p>
          <a:p>
            <a:pPr marL="514350" lvl="0" indent="-514350">
              <a:buFont typeface="+mj-lt"/>
              <a:buAutoNum type="arabicPeriod" startAt="3"/>
            </a:pPr>
            <a:endParaRPr lang="es-CO" sz="3200" b="1" dirty="0">
              <a:solidFill>
                <a:schemeClr val="bg1"/>
              </a:solidFill>
            </a:endParaRPr>
          </a:p>
          <a:p>
            <a:pPr marL="457200" lvl="0" indent="-457200">
              <a:buFont typeface="Arial" panose="020B0604020202020204" pitchFamily="34" charset="0"/>
              <a:buChar char="•"/>
            </a:pPr>
            <a:endParaRPr lang="es-CO" sz="3200" b="1" dirty="0">
              <a:solidFill>
                <a:schemeClr val="bg1"/>
              </a:solidFill>
            </a:endParaRPr>
          </a:p>
          <a:p>
            <a:pPr marL="457200" lvl="0" indent="-457200">
              <a:buFont typeface="Arial" panose="020B0604020202020204" pitchFamily="34" charset="0"/>
              <a:buChar char="•"/>
            </a:pPr>
            <a:endParaRPr sz="3200" b="1" dirty="0">
              <a:solidFill>
                <a:schemeClr val="bg1"/>
              </a:solidFill>
            </a:endParaRPr>
          </a:p>
        </p:txBody>
      </p:sp>
      <p:pic>
        <p:nvPicPr>
          <p:cNvPr id="70" name="Google Shape;70;p15"/>
          <p:cNvPicPr preferRelativeResize="0"/>
          <p:nvPr/>
        </p:nvPicPr>
        <p:blipFill>
          <a:blip r:embed="rId3">
            <a:alphaModFix/>
          </a:blip>
          <a:stretch>
            <a:fillRect/>
          </a:stretch>
        </p:blipFill>
        <p:spPr>
          <a:xfrm>
            <a:off x="0" y="4343400"/>
            <a:ext cx="9144000" cy="800100"/>
          </a:xfrm>
          <a:prstGeom prst="rect">
            <a:avLst/>
          </a:prstGeom>
          <a:noFill/>
          <a:ln>
            <a:noFill/>
          </a:ln>
        </p:spPr>
      </p:pic>
      <p:pic>
        <p:nvPicPr>
          <p:cNvPr id="71" name="Google Shape;71;p15"/>
          <p:cNvPicPr preferRelativeResize="0"/>
          <p:nvPr/>
        </p:nvPicPr>
        <p:blipFill rotWithShape="1">
          <a:blip r:embed="rId4">
            <a:alphaModFix/>
          </a:blip>
          <a:srcRect l="11508" t="12869" r="6112" b="12869"/>
          <a:stretch/>
        </p:blipFill>
        <p:spPr>
          <a:xfrm>
            <a:off x="0" y="132200"/>
            <a:ext cx="2307125" cy="664200"/>
          </a:xfrm>
          <a:prstGeom prst="rect">
            <a:avLst/>
          </a:prstGeom>
          <a:noFill/>
          <a:ln>
            <a:noFill/>
          </a:ln>
        </p:spPr>
      </p:pic>
      <p:pic>
        <p:nvPicPr>
          <p:cNvPr id="72" name="Google Shape;72;p15"/>
          <p:cNvPicPr preferRelativeResize="0"/>
          <p:nvPr/>
        </p:nvPicPr>
        <p:blipFill>
          <a:blip r:embed="rId5">
            <a:alphaModFix/>
          </a:blip>
          <a:stretch>
            <a:fillRect/>
          </a:stretch>
        </p:blipFill>
        <p:spPr>
          <a:xfrm>
            <a:off x="7598425" y="84275"/>
            <a:ext cx="1464650" cy="601700"/>
          </a:xfrm>
          <a:prstGeom prst="rect">
            <a:avLst/>
          </a:prstGeom>
          <a:noFill/>
          <a:ln>
            <a:noFill/>
          </a:ln>
        </p:spPr>
      </p:pic>
      <p:sp>
        <p:nvSpPr>
          <p:cNvPr id="7" name="Google Shape;69;p15">
            <a:extLst>
              <a:ext uri="{FF2B5EF4-FFF2-40B4-BE49-F238E27FC236}">
                <a16:creationId xmlns:a16="http://schemas.microsoft.com/office/drawing/2014/main" id="{FBDC6163-4500-40F9-9EFD-6BA99F5371E9}"/>
              </a:ext>
            </a:extLst>
          </p:cNvPr>
          <p:cNvSpPr txBox="1"/>
          <p:nvPr/>
        </p:nvSpPr>
        <p:spPr>
          <a:xfrm>
            <a:off x="3525039" y="132200"/>
            <a:ext cx="4174986" cy="834172"/>
          </a:xfrm>
          <a:prstGeom prst="rect">
            <a:avLst/>
          </a:prstGeom>
          <a:noFill/>
          <a:ln>
            <a:noFill/>
          </a:ln>
        </p:spPr>
        <p:txBody>
          <a:bodyPr spcFirstLastPara="1" wrap="square" lIns="91425" tIns="91425" rIns="91425" bIns="91425" anchor="t" anchorCtr="0">
            <a:noAutofit/>
          </a:bodyPr>
          <a:lstStyle/>
          <a:p>
            <a:pPr lvl="0" algn="r"/>
            <a:r>
              <a:rPr lang="es-CO" sz="3600" b="1" i="1" dirty="0">
                <a:solidFill>
                  <a:srgbClr val="242049"/>
                </a:solidFill>
              </a:rPr>
              <a:t>Análisis de Datos.</a:t>
            </a:r>
            <a:endParaRPr sz="3600" b="1" i="1" dirty="0">
              <a:solidFill>
                <a:srgbClr val="242049"/>
              </a:solidFill>
            </a:endParaRPr>
          </a:p>
        </p:txBody>
      </p:sp>
    </p:spTree>
    <p:extLst>
      <p:ext uri="{BB962C8B-B14F-4D97-AF65-F5344CB8AC3E}">
        <p14:creationId xmlns:p14="http://schemas.microsoft.com/office/powerpoint/2010/main" val="138994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546350" y="1261387"/>
            <a:ext cx="7784400" cy="2620725"/>
          </a:xfrm>
          <a:prstGeom prst="rect">
            <a:avLst/>
          </a:prstGeom>
          <a:noFill/>
          <a:ln>
            <a:noFill/>
          </a:ln>
        </p:spPr>
        <p:txBody>
          <a:bodyPr spcFirstLastPara="1" wrap="square" lIns="91425" tIns="91425" rIns="91425" bIns="91425" anchor="t" anchorCtr="0">
            <a:noAutofit/>
          </a:bodyPr>
          <a:lstStyle/>
          <a:p>
            <a:pPr marL="457200" lvl="0" indent="-457200">
              <a:buFont typeface="Arial" panose="020B0604020202020204" pitchFamily="34" charset="0"/>
              <a:buChar char="•"/>
            </a:pPr>
            <a:r>
              <a:rPr lang="es-CO" sz="3200" b="1" dirty="0">
                <a:solidFill>
                  <a:schemeClr val="tx1"/>
                </a:solidFill>
              </a:rPr>
              <a:t>Técnicas Tradicionales</a:t>
            </a:r>
          </a:p>
          <a:p>
            <a:pPr marL="342900" lvl="8" indent="-342900">
              <a:buFont typeface="Wingdings" panose="05000000000000000000" pitchFamily="2" charset="2"/>
              <a:buChar char="ü"/>
            </a:pPr>
            <a:r>
              <a:rPr lang="es-CO" sz="2400" b="1" dirty="0">
                <a:solidFill>
                  <a:schemeClr val="tx1"/>
                </a:solidFill>
              </a:rPr>
              <a:t>Análisis estadístico</a:t>
            </a:r>
          </a:p>
          <a:p>
            <a:pPr marL="457200" lvl="0" indent="-457200">
              <a:buFont typeface="Arial" panose="020B0604020202020204" pitchFamily="34" charset="0"/>
              <a:buChar char="•"/>
            </a:pPr>
            <a:r>
              <a:rPr lang="es-CO" sz="3200" b="1" dirty="0">
                <a:solidFill>
                  <a:schemeClr val="tx1"/>
                </a:solidFill>
              </a:rPr>
              <a:t>Técnicas no Tradicionales.</a:t>
            </a:r>
          </a:p>
          <a:p>
            <a:pPr marL="457200" lvl="0" indent="-457200">
              <a:buFont typeface="Wingdings" panose="05000000000000000000" pitchFamily="2" charset="2"/>
              <a:buChar char="ü"/>
            </a:pPr>
            <a:r>
              <a:rPr lang="es-CO" sz="3200" b="1" dirty="0">
                <a:solidFill>
                  <a:schemeClr val="tx1"/>
                </a:solidFill>
              </a:rPr>
              <a:t>Algoritmos </a:t>
            </a:r>
            <a:r>
              <a:rPr lang="es-CO" sz="3200" b="1" dirty="0" err="1">
                <a:solidFill>
                  <a:schemeClr val="tx1"/>
                </a:solidFill>
              </a:rPr>
              <a:t>bioinspirados</a:t>
            </a:r>
            <a:r>
              <a:rPr lang="es-CO" sz="3200" b="1" dirty="0">
                <a:solidFill>
                  <a:schemeClr val="tx1"/>
                </a:solidFill>
              </a:rPr>
              <a:t>.</a:t>
            </a:r>
          </a:p>
          <a:p>
            <a:pPr marL="457200" lvl="0" indent="-457200">
              <a:buFont typeface="Wingdings" panose="05000000000000000000" pitchFamily="2" charset="2"/>
              <a:buChar char="ü"/>
            </a:pPr>
            <a:r>
              <a:rPr lang="es-CO" sz="3200" b="1" dirty="0">
                <a:solidFill>
                  <a:schemeClr val="tx1"/>
                </a:solidFill>
              </a:rPr>
              <a:t>Minería de Texto.</a:t>
            </a:r>
          </a:p>
          <a:p>
            <a:pPr marL="457200" lvl="0" indent="-457200">
              <a:buFont typeface="Arial" panose="020B0604020202020204" pitchFamily="34" charset="0"/>
              <a:buChar char="•"/>
            </a:pPr>
            <a:endParaRPr sz="3200" b="1" dirty="0">
              <a:solidFill>
                <a:srgbClr val="002060"/>
              </a:solidFill>
            </a:endParaRPr>
          </a:p>
        </p:txBody>
      </p:sp>
      <p:pic>
        <p:nvPicPr>
          <p:cNvPr id="70" name="Google Shape;70;p15"/>
          <p:cNvPicPr preferRelativeResize="0"/>
          <p:nvPr/>
        </p:nvPicPr>
        <p:blipFill>
          <a:blip r:embed="rId3">
            <a:alphaModFix/>
          </a:blip>
          <a:stretch>
            <a:fillRect/>
          </a:stretch>
        </p:blipFill>
        <p:spPr>
          <a:xfrm>
            <a:off x="0" y="4343400"/>
            <a:ext cx="9144000" cy="800100"/>
          </a:xfrm>
          <a:prstGeom prst="rect">
            <a:avLst/>
          </a:prstGeom>
          <a:noFill/>
          <a:ln>
            <a:noFill/>
          </a:ln>
        </p:spPr>
      </p:pic>
      <p:pic>
        <p:nvPicPr>
          <p:cNvPr id="71" name="Google Shape;71;p15"/>
          <p:cNvPicPr preferRelativeResize="0"/>
          <p:nvPr/>
        </p:nvPicPr>
        <p:blipFill rotWithShape="1">
          <a:blip r:embed="rId4">
            <a:alphaModFix/>
          </a:blip>
          <a:srcRect l="11508" t="12869" r="6112" b="12869"/>
          <a:stretch/>
        </p:blipFill>
        <p:spPr>
          <a:xfrm>
            <a:off x="0" y="132200"/>
            <a:ext cx="2307125" cy="664200"/>
          </a:xfrm>
          <a:prstGeom prst="rect">
            <a:avLst/>
          </a:prstGeom>
          <a:noFill/>
          <a:ln>
            <a:noFill/>
          </a:ln>
        </p:spPr>
      </p:pic>
      <p:pic>
        <p:nvPicPr>
          <p:cNvPr id="72" name="Google Shape;72;p15"/>
          <p:cNvPicPr preferRelativeResize="0"/>
          <p:nvPr/>
        </p:nvPicPr>
        <p:blipFill>
          <a:blip r:embed="rId5">
            <a:alphaModFix/>
          </a:blip>
          <a:stretch>
            <a:fillRect/>
          </a:stretch>
        </p:blipFill>
        <p:spPr>
          <a:xfrm>
            <a:off x="7598425" y="84275"/>
            <a:ext cx="1464650" cy="601700"/>
          </a:xfrm>
          <a:prstGeom prst="rect">
            <a:avLst/>
          </a:prstGeom>
          <a:noFill/>
          <a:ln>
            <a:noFill/>
          </a:ln>
        </p:spPr>
      </p:pic>
      <p:sp>
        <p:nvSpPr>
          <p:cNvPr id="7" name="Google Shape;69;p15">
            <a:extLst>
              <a:ext uri="{FF2B5EF4-FFF2-40B4-BE49-F238E27FC236}">
                <a16:creationId xmlns:a16="http://schemas.microsoft.com/office/drawing/2014/main" id="{FBDC6163-4500-40F9-9EFD-6BA99F5371E9}"/>
              </a:ext>
            </a:extLst>
          </p:cNvPr>
          <p:cNvSpPr txBox="1"/>
          <p:nvPr/>
        </p:nvSpPr>
        <p:spPr>
          <a:xfrm>
            <a:off x="3525039" y="132200"/>
            <a:ext cx="4174986" cy="834172"/>
          </a:xfrm>
          <a:prstGeom prst="rect">
            <a:avLst/>
          </a:prstGeom>
          <a:noFill/>
          <a:ln>
            <a:noFill/>
          </a:ln>
        </p:spPr>
        <p:txBody>
          <a:bodyPr spcFirstLastPara="1" wrap="square" lIns="91425" tIns="91425" rIns="91425" bIns="91425" anchor="t" anchorCtr="0">
            <a:noAutofit/>
          </a:bodyPr>
          <a:lstStyle/>
          <a:p>
            <a:pPr lvl="0" algn="r"/>
            <a:r>
              <a:rPr lang="es-CO" sz="3600" b="1" i="1" dirty="0">
                <a:solidFill>
                  <a:srgbClr val="242049"/>
                </a:solidFill>
              </a:rPr>
              <a:t>Análisis de Datos.</a:t>
            </a:r>
            <a:endParaRPr sz="3600" b="1" i="1" dirty="0">
              <a:solidFill>
                <a:srgbClr val="242049"/>
              </a:solidFill>
            </a:endParaRPr>
          </a:p>
        </p:txBody>
      </p:sp>
    </p:spTree>
    <p:extLst>
      <p:ext uri="{BB962C8B-B14F-4D97-AF65-F5344CB8AC3E}">
        <p14:creationId xmlns:p14="http://schemas.microsoft.com/office/powerpoint/2010/main" val="231620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679800" y="1421324"/>
            <a:ext cx="7784400" cy="2606389"/>
          </a:xfrm>
          <a:prstGeom prst="rect">
            <a:avLst/>
          </a:prstGeom>
          <a:noFill/>
          <a:ln>
            <a:noFill/>
          </a:ln>
        </p:spPr>
        <p:txBody>
          <a:bodyPr spcFirstLastPara="1" wrap="square" lIns="91425" tIns="91425" rIns="91425" bIns="91425" anchor="t" anchorCtr="0">
            <a:noAutofit/>
          </a:bodyPr>
          <a:lstStyle/>
          <a:p>
            <a:pPr lvl="0" algn="r"/>
            <a:r>
              <a:rPr lang="es-CO" sz="6000" b="1" dirty="0" err="1">
                <a:solidFill>
                  <a:srgbClr val="C4153A"/>
                </a:solidFill>
              </a:rPr>
              <a:t>Sentiment</a:t>
            </a:r>
            <a:r>
              <a:rPr lang="es-CO" sz="6000" b="1" dirty="0">
                <a:solidFill>
                  <a:srgbClr val="C4153A"/>
                </a:solidFill>
              </a:rPr>
              <a:t> </a:t>
            </a:r>
            <a:r>
              <a:rPr lang="es-CO" sz="6000" b="1" dirty="0" err="1">
                <a:solidFill>
                  <a:srgbClr val="C4153A"/>
                </a:solidFill>
              </a:rPr>
              <a:t>Analysis</a:t>
            </a:r>
            <a:endParaRPr sz="6000" b="1" dirty="0">
              <a:solidFill>
                <a:srgbClr val="C4153A"/>
              </a:solidFill>
            </a:endParaRPr>
          </a:p>
        </p:txBody>
      </p:sp>
      <p:sp>
        <p:nvSpPr>
          <p:cNvPr id="69" name="Google Shape;69;p15"/>
          <p:cNvSpPr txBox="1"/>
          <p:nvPr/>
        </p:nvSpPr>
        <p:spPr>
          <a:xfrm>
            <a:off x="488275" y="2858649"/>
            <a:ext cx="8092054" cy="1375893"/>
          </a:xfrm>
          <a:prstGeom prst="rect">
            <a:avLst/>
          </a:prstGeom>
          <a:noFill/>
          <a:ln>
            <a:noFill/>
          </a:ln>
        </p:spPr>
        <p:txBody>
          <a:bodyPr spcFirstLastPara="1" wrap="square" lIns="91425" tIns="91425" rIns="91425" bIns="91425" anchor="t" anchorCtr="0">
            <a:noAutofit/>
          </a:bodyPr>
          <a:lstStyle/>
          <a:p>
            <a:pPr lvl="0" algn="r"/>
            <a:r>
              <a:rPr lang="es-CO" sz="3600" b="1" i="1" dirty="0">
                <a:solidFill>
                  <a:srgbClr val="242049"/>
                </a:solidFill>
              </a:rPr>
              <a:t>La emoción de los datos una fuentes para la Toma de decisiones</a:t>
            </a:r>
            <a:endParaRPr sz="3600" b="1" i="1" dirty="0">
              <a:solidFill>
                <a:srgbClr val="242049"/>
              </a:solidFill>
            </a:endParaRPr>
          </a:p>
        </p:txBody>
      </p:sp>
      <p:pic>
        <p:nvPicPr>
          <p:cNvPr id="70" name="Google Shape;70;p15"/>
          <p:cNvPicPr preferRelativeResize="0"/>
          <p:nvPr/>
        </p:nvPicPr>
        <p:blipFill>
          <a:blip r:embed="rId3">
            <a:alphaModFix/>
          </a:blip>
          <a:stretch>
            <a:fillRect/>
          </a:stretch>
        </p:blipFill>
        <p:spPr>
          <a:xfrm>
            <a:off x="0" y="4343400"/>
            <a:ext cx="9144000" cy="800100"/>
          </a:xfrm>
          <a:prstGeom prst="rect">
            <a:avLst/>
          </a:prstGeom>
          <a:noFill/>
          <a:ln>
            <a:noFill/>
          </a:ln>
        </p:spPr>
      </p:pic>
      <p:pic>
        <p:nvPicPr>
          <p:cNvPr id="71" name="Google Shape;71;p15"/>
          <p:cNvPicPr preferRelativeResize="0"/>
          <p:nvPr/>
        </p:nvPicPr>
        <p:blipFill rotWithShape="1">
          <a:blip r:embed="rId4">
            <a:alphaModFix/>
          </a:blip>
          <a:srcRect l="11508" t="12869" r="6112" b="12869"/>
          <a:stretch/>
        </p:blipFill>
        <p:spPr>
          <a:xfrm>
            <a:off x="0" y="132200"/>
            <a:ext cx="2307125" cy="664200"/>
          </a:xfrm>
          <a:prstGeom prst="rect">
            <a:avLst/>
          </a:prstGeom>
          <a:noFill/>
          <a:ln>
            <a:noFill/>
          </a:ln>
        </p:spPr>
      </p:pic>
      <p:pic>
        <p:nvPicPr>
          <p:cNvPr id="72" name="Google Shape;72;p15"/>
          <p:cNvPicPr preferRelativeResize="0"/>
          <p:nvPr/>
        </p:nvPicPr>
        <p:blipFill>
          <a:blip r:embed="rId5">
            <a:alphaModFix/>
          </a:blip>
          <a:stretch>
            <a:fillRect/>
          </a:stretch>
        </p:blipFill>
        <p:spPr>
          <a:xfrm>
            <a:off x="7598425" y="84275"/>
            <a:ext cx="1464650" cy="60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22D2A06E-B265-4ACB-BBDB-BC3D8A50F0F0}"/>
              </a:ext>
            </a:extLst>
          </p:cNvPr>
          <p:cNvGrpSpPr/>
          <p:nvPr/>
        </p:nvGrpSpPr>
        <p:grpSpPr>
          <a:xfrm>
            <a:off x="395490" y="1850764"/>
            <a:ext cx="3957049" cy="1527282"/>
            <a:chOff x="383216" y="2228829"/>
            <a:chExt cx="3957049" cy="1527282"/>
          </a:xfrm>
        </p:grpSpPr>
        <p:pic>
          <p:nvPicPr>
            <p:cNvPr id="5" name="Imagen 4">
              <a:extLst>
                <a:ext uri="{FF2B5EF4-FFF2-40B4-BE49-F238E27FC236}">
                  <a16:creationId xmlns:a16="http://schemas.microsoft.com/office/drawing/2014/main" id="{1A3EA1FB-4189-4ED9-A2B6-18D86C99BD7D}"/>
                </a:ext>
              </a:extLst>
            </p:cNvPr>
            <p:cNvPicPr>
              <a:picLocks noChangeAspect="1"/>
            </p:cNvPicPr>
            <p:nvPr/>
          </p:nvPicPr>
          <p:blipFill>
            <a:blip r:embed="rId3"/>
            <a:stretch>
              <a:fillRect/>
            </a:stretch>
          </p:blipFill>
          <p:spPr>
            <a:xfrm>
              <a:off x="383216" y="2228829"/>
              <a:ext cx="3957049" cy="1527282"/>
            </a:xfrm>
            <a:prstGeom prst="rect">
              <a:avLst/>
            </a:prstGeom>
          </p:spPr>
        </p:pic>
        <p:pic>
          <p:nvPicPr>
            <p:cNvPr id="7" name="Imagen 6">
              <a:extLst>
                <a:ext uri="{FF2B5EF4-FFF2-40B4-BE49-F238E27FC236}">
                  <a16:creationId xmlns:a16="http://schemas.microsoft.com/office/drawing/2014/main" id="{0F90DC85-C70B-4786-B2BD-67E613EB4089}"/>
                </a:ext>
              </a:extLst>
            </p:cNvPr>
            <p:cNvPicPr>
              <a:picLocks noChangeAspect="1"/>
            </p:cNvPicPr>
            <p:nvPr/>
          </p:nvPicPr>
          <p:blipFill>
            <a:blip r:embed="rId4"/>
            <a:stretch>
              <a:fillRect/>
            </a:stretch>
          </p:blipFill>
          <p:spPr>
            <a:xfrm>
              <a:off x="678492" y="2808374"/>
              <a:ext cx="3209925" cy="428625"/>
            </a:xfrm>
            <a:prstGeom prst="rect">
              <a:avLst/>
            </a:prstGeom>
          </p:spPr>
        </p:pic>
      </p:grpSp>
      <p:grpSp>
        <p:nvGrpSpPr>
          <p:cNvPr id="10" name="Grupo 9">
            <a:extLst>
              <a:ext uri="{FF2B5EF4-FFF2-40B4-BE49-F238E27FC236}">
                <a16:creationId xmlns:a16="http://schemas.microsoft.com/office/drawing/2014/main" id="{F15D4B38-F547-456A-AD16-A6379B06C628}"/>
              </a:ext>
            </a:extLst>
          </p:cNvPr>
          <p:cNvGrpSpPr/>
          <p:nvPr/>
        </p:nvGrpSpPr>
        <p:grpSpPr>
          <a:xfrm>
            <a:off x="4456507" y="1850764"/>
            <a:ext cx="3995803" cy="1503471"/>
            <a:chOff x="4296426" y="2228829"/>
            <a:chExt cx="3995803" cy="1503471"/>
          </a:xfrm>
        </p:grpSpPr>
        <p:pic>
          <p:nvPicPr>
            <p:cNvPr id="6" name="Imagen 5">
              <a:extLst>
                <a:ext uri="{FF2B5EF4-FFF2-40B4-BE49-F238E27FC236}">
                  <a16:creationId xmlns:a16="http://schemas.microsoft.com/office/drawing/2014/main" id="{35540AC1-587C-45C5-B8D4-5D435F10CD74}"/>
                </a:ext>
              </a:extLst>
            </p:cNvPr>
            <p:cNvPicPr>
              <a:picLocks noChangeAspect="1"/>
            </p:cNvPicPr>
            <p:nvPr/>
          </p:nvPicPr>
          <p:blipFill>
            <a:blip r:embed="rId5"/>
            <a:stretch>
              <a:fillRect/>
            </a:stretch>
          </p:blipFill>
          <p:spPr>
            <a:xfrm>
              <a:off x="4296426" y="2228829"/>
              <a:ext cx="3995803" cy="1503471"/>
            </a:xfrm>
            <a:prstGeom prst="rect">
              <a:avLst/>
            </a:prstGeom>
          </p:spPr>
        </p:pic>
        <p:pic>
          <p:nvPicPr>
            <p:cNvPr id="8" name="Imagen 7">
              <a:extLst>
                <a:ext uri="{FF2B5EF4-FFF2-40B4-BE49-F238E27FC236}">
                  <a16:creationId xmlns:a16="http://schemas.microsoft.com/office/drawing/2014/main" id="{A9FE0A0A-657F-46BB-8ED7-654DF088373C}"/>
                </a:ext>
              </a:extLst>
            </p:cNvPr>
            <p:cNvPicPr>
              <a:picLocks noChangeAspect="1"/>
            </p:cNvPicPr>
            <p:nvPr/>
          </p:nvPicPr>
          <p:blipFill>
            <a:blip r:embed="rId6"/>
            <a:stretch>
              <a:fillRect/>
            </a:stretch>
          </p:blipFill>
          <p:spPr>
            <a:xfrm>
              <a:off x="4735097" y="2760749"/>
              <a:ext cx="3162300" cy="476250"/>
            </a:xfrm>
            <a:prstGeom prst="rect">
              <a:avLst/>
            </a:prstGeom>
          </p:spPr>
        </p:pic>
      </p:grpSp>
      <p:sp>
        <p:nvSpPr>
          <p:cNvPr id="14" name="Rectángulo 13">
            <a:extLst>
              <a:ext uri="{FF2B5EF4-FFF2-40B4-BE49-F238E27FC236}">
                <a16:creationId xmlns:a16="http://schemas.microsoft.com/office/drawing/2014/main" id="{9DD55AAF-F603-46CC-AE20-C9B4E5957BE0}"/>
              </a:ext>
            </a:extLst>
          </p:cNvPr>
          <p:cNvSpPr/>
          <p:nvPr/>
        </p:nvSpPr>
        <p:spPr>
          <a:xfrm>
            <a:off x="992687" y="3378046"/>
            <a:ext cx="7333989" cy="1227191"/>
          </a:xfrm>
          <a:prstGeom prst="rect">
            <a:avLst/>
          </a:prstGeom>
          <a:noFill/>
          <a:ln>
            <a:noFill/>
          </a:ln>
        </p:spPr>
        <p:txBody>
          <a:bodyPr spcFirstLastPara="1" wrap="square" lIns="91425" tIns="91425" rIns="91425" bIns="91425" anchor="t" anchorCtr="0">
            <a:noAutofit/>
          </a:bodyPr>
          <a:lstStyle/>
          <a:p>
            <a:pPr algn="ctr"/>
            <a:r>
              <a:rPr lang="en-US" sz="2200" b="1" i="1" dirty="0">
                <a:solidFill>
                  <a:srgbClr val="242049"/>
                </a:solidFill>
              </a:rPr>
              <a:t>“80% of business-relevant information originates in unstructured form, primarily text.”</a:t>
            </a:r>
          </a:p>
          <a:p>
            <a:pPr algn="r"/>
            <a:r>
              <a:rPr lang="es-CO" dirty="0"/>
              <a:t>Seth </a:t>
            </a:r>
            <a:r>
              <a:rPr lang="es-CO" dirty="0" err="1"/>
              <a:t>Grimes</a:t>
            </a:r>
            <a:r>
              <a:rPr lang="es-CO" dirty="0"/>
              <a:t> - 2008</a:t>
            </a:r>
            <a:endParaRPr lang="es-CO" sz="2200" b="1" i="1" dirty="0">
              <a:solidFill>
                <a:srgbClr val="242049"/>
              </a:solidFill>
            </a:endParaRPr>
          </a:p>
        </p:txBody>
      </p:sp>
      <p:pic>
        <p:nvPicPr>
          <p:cNvPr id="16" name="Gráfico 15" descr="Micrófono de radiocomunicación">
            <a:extLst>
              <a:ext uri="{FF2B5EF4-FFF2-40B4-BE49-F238E27FC236}">
                <a16:creationId xmlns:a16="http://schemas.microsoft.com/office/drawing/2014/main" id="{9F9500AA-8878-46DD-8779-0D140D8A1A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58833" y="671415"/>
            <a:ext cx="914400" cy="914400"/>
          </a:xfrm>
          <a:prstGeom prst="rect">
            <a:avLst/>
          </a:prstGeom>
        </p:spPr>
      </p:pic>
      <p:pic>
        <p:nvPicPr>
          <p:cNvPr id="18" name="Gráfico 17" descr="Tabla">
            <a:extLst>
              <a:ext uri="{FF2B5EF4-FFF2-40B4-BE49-F238E27FC236}">
                <a16:creationId xmlns:a16="http://schemas.microsoft.com/office/drawing/2014/main" id="{5DF665F5-1F7D-4DA7-901C-A9FE5D4A74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389" y="543023"/>
            <a:ext cx="1171184" cy="1171184"/>
          </a:xfrm>
          <a:prstGeom prst="rect">
            <a:avLst/>
          </a:prstGeom>
        </p:spPr>
      </p:pic>
      <p:pic>
        <p:nvPicPr>
          <p:cNvPr id="23" name="Gráfico 22" descr="Cámara de vídeo">
            <a:extLst>
              <a:ext uri="{FF2B5EF4-FFF2-40B4-BE49-F238E27FC236}">
                <a16:creationId xmlns:a16="http://schemas.microsoft.com/office/drawing/2014/main" id="{F0C9BF7F-0044-4671-997E-39A3517B48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19128" y="666655"/>
            <a:ext cx="914400" cy="914400"/>
          </a:xfrm>
          <a:prstGeom prst="rect">
            <a:avLst/>
          </a:prstGeom>
        </p:spPr>
      </p:pic>
      <p:pic>
        <p:nvPicPr>
          <p:cNvPr id="25" name="Gráfico 24" descr="Documento">
            <a:extLst>
              <a:ext uri="{FF2B5EF4-FFF2-40B4-BE49-F238E27FC236}">
                <a16:creationId xmlns:a16="http://schemas.microsoft.com/office/drawing/2014/main" id="{2A359B83-4066-45CC-8E17-38A7BEA0D6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17351" y="666655"/>
            <a:ext cx="914400" cy="914400"/>
          </a:xfrm>
          <a:prstGeom prst="rect">
            <a:avLst/>
          </a:prstGeom>
        </p:spPr>
      </p:pic>
      <p:pic>
        <p:nvPicPr>
          <p:cNvPr id="27" name="Gráfico 26" descr="Gráfico de barras">
            <a:extLst>
              <a:ext uri="{FF2B5EF4-FFF2-40B4-BE49-F238E27FC236}">
                <a16:creationId xmlns:a16="http://schemas.microsoft.com/office/drawing/2014/main" id="{148C8DA2-905E-419A-8096-9A449296107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96909" y="673118"/>
            <a:ext cx="914400" cy="914400"/>
          </a:xfrm>
          <a:prstGeom prst="rect">
            <a:avLst/>
          </a:prstGeom>
        </p:spPr>
      </p:pic>
      <p:pic>
        <p:nvPicPr>
          <p:cNvPr id="29" name="Gráfico 28" descr="Tendencia a la baja">
            <a:extLst>
              <a:ext uri="{FF2B5EF4-FFF2-40B4-BE49-F238E27FC236}">
                <a16:creationId xmlns:a16="http://schemas.microsoft.com/office/drawing/2014/main" id="{45103E8C-55B9-40D3-BACD-33328F967F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67650" y="646592"/>
            <a:ext cx="914400" cy="914400"/>
          </a:xfrm>
          <a:prstGeom prst="rect">
            <a:avLst/>
          </a:prstGeom>
        </p:spPr>
      </p:pic>
      <p:sp>
        <p:nvSpPr>
          <p:cNvPr id="2" name="Título 1">
            <a:extLst>
              <a:ext uri="{FF2B5EF4-FFF2-40B4-BE49-F238E27FC236}">
                <a16:creationId xmlns:a16="http://schemas.microsoft.com/office/drawing/2014/main" id="{7607F324-45C8-4674-8EBD-61029C26EF83}"/>
              </a:ext>
            </a:extLst>
          </p:cNvPr>
          <p:cNvSpPr>
            <a:spLocks noGrp="1"/>
          </p:cNvSpPr>
          <p:nvPr>
            <p:ph type="title"/>
          </p:nvPr>
        </p:nvSpPr>
        <p:spPr/>
        <p:txBody>
          <a:bodyPr/>
          <a:lstStyle/>
          <a:p>
            <a:endParaRPr lang="es-CO" dirty="0"/>
          </a:p>
        </p:txBody>
      </p:sp>
    </p:spTree>
    <p:extLst>
      <p:ext uri="{BB962C8B-B14F-4D97-AF65-F5344CB8AC3E}">
        <p14:creationId xmlns:p14="http://schemas.microsoft.com/office/powerpoint/2010/main" val="159798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a:extLst>
              <a:ext uri="{FF2B5EF4-FFF2-40B4-BE49-F238E27FC236}">
                <a16:creationId xmlns:a16="http://schemas.microsoft.com/office/drawing/2014/main" id="{1641C762-65A3-4C4A-83B2-F3B50794D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3" y="22578"/>
            <a:ext cx="493212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E117A09-96D0-457B-AB82-F64F18FE6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0287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920</Words>
  <Application>Microsoft Office PowerPoint</Application>
  <PresentationFormat>Presentación en pantalla (16:9)</PresentationFormat>
  <Paragraphs>72</Paragraphs>
  <Slides>17</Slides>
  <Notes>17</Notes>
  <HiddenSlides>2</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17</vt:i4>
      </vt:variant>
    </vt:vector>
  </HeadingPairs>
  <TitlesOfParts>
    <vt:vector size="20" baseType="lpstr">
      <vt:lpstr>Arial</vt:lpstr>
      <vt:lpstr>Wingdings</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Ejemplos</vt:lpstr>
      <vt:lpstr>Presentación de PowerPoint</vt:lpstr>
      <vt:lpstr>Resonancia Social</vt:lpstr>
      <vt:lpstr>Seis grados de separación (6,6)  Stanley Milgram</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Julio Alberto Garcia Leal</dc:creator>
  <cp:lastModifiedBy>Julio Alberto Garcia Leal</cp:lastModifiedBy>
  <cp:revision>8</cp:revision>
  <dcterms:modified xsi:type="dcterms:W3CDTF">2019-03-13T22:11:58Z</dcterms:modified>
</cp:coreProperties>
</file>